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5"/>
  </p:sldMasterIdLst>
  <p:notesMasterIdLst>
    <p:notesMasterId r:id="rId28"/>
  </p:notesMasterIdLst>
  <p:sldIdLst>
    <p:sldId id="298" r:id="rId6"/>
    <p:sldId id="299" r:id="rId7"/>
    <p:sldId id="257" r:id="rId8"/>
    <p:sldId id="258" r:id="rId9"/>
    <p:sldId id="273" r:id="rId10"/>
    <p:sldId id="276" r:id="rId11"/>
    <p:sldId id="293" r:id="rId12"/>
    <p:sldId id="275" r:id="rId13"/>
    <p:sldId id="286" r:id="rId14"/>
    <p:sldId id="288" r:id="rId15"/>
    <p:sldId id="282" r:id="rId16"/>
    <p:sldId id="292" r:id="rId17"/>
    <p:sldId id="301" r:id="rId18"/>
    <p:sldId id="297" r:id="rId19"/>
    <p:sldId id="305" r:id="rId20"/>
    <p:sldId id="302" r:id="rId21"/>
    <p:sldId id="303" r:id="rId22"/>
    <p:sldId id="304" r:id="rId23"/>
    <p:sldId id="294" r:id="rId24"/>
    <p:sldId id="296" r:id="rId25"/>
    <p:sldId id="272" r:id="rId26"/>
    <p:sldId id="300" r:id="rId27"/>
  </p:sldIdLst>
  <p:sldSz cx="12192000" cy="6858000"/>
  <p:notesSz cx="6858000" cy="9144000"/>
  <p:embeddedFontLst>
    <p:embeddedFont>
      <p:font typeface="B Zar" panose="00000400000000000000" pitchFamily="2" charset="-78"/>
      <p:regular r:id="rId29"/>
      <p:bold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Arial Black" panose="020B0A04020102020204" pitchFamily="34" charset="0"/>
      <p:bold r:id="rId33"/>
    </p:embeddedFont>
    <p:embeddedFont>
      <p:font typeface="B Yagut" panose="00000400000000000000" pitchFamily="2" charset="-78"/>
      <p:regular r:id="rId34"/>
      <p:bold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DE2D49-D577-4EF5-BCA8-0F029255E75E}" type="datetimeFigureOut">
              <a:rPr lang="en-US" smtClean="0"/>
              <a:pPr/>
              <a:t>12/7/2020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3F29C9-FA8A-4272-AB1C-6827F0F448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68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7BED9C-060D-446A-B4E3-B99EFF378FF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799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9362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017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66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7999-C202-434D-BF8A-2B6957D38B2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05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7999-C202-434D-BF8A-2B6957D38B2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3670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7999-C202-434D-BF8A-2B6957D38B20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612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7999-C202-434D-BF8A-2B6957D38B2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527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7999-C202-434D-BF8A-2B6957D38B2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18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07999-C202-434D-BF8A-2B6957D38B20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37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46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5E2F13-EAD1-4102-869D-EB60943FCD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75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00C968-5A7D-4E86-85A1-46DA4D2F02D2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7300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71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94B0F-1D30-4C21-92A4-C41A87E5807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926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436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004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544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86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28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21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3F29C9-FA8A-4272-AB1C-6827F0F4488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73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C0E34-E687-4B6B-86CA-DE5E2FC661A3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98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AD29-AD6F-4407-9BC4-DB4602A1B28D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78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A759F1-F0EC-45FB-9A2D-2FC8851B417B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97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8EBFE-A2E7-4EB0-B6A5-BAFFD2A4206A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26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9A67A-0577-4D91-A76D-35D8E4B6E83C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09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59657-3EC4-4247-BB7D-3B97A3BB0225}" type="datetime1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39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76D205-36DD-45D9-9C22-5C0C3B2D7BE7}" type="datetime1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726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81B42-1DC6-4B83-89CF-C95DCDA995CE}" type="datetime1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33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CC3EE-5217-47E9-9B30-B5791403F0F6}" type="datetime1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75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0D4D2-F346-4102-AF4F-DC582D882471}" type="datetime1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7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232B93-B071-4A8E-B77B-0757FF958B4A}" type="datetime1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38BD3-6CA8-4B72-9848-FF4749A02EEE}" type="datetime1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36437-D7DE-4436-AE04-4F4735741BF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2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01" y="1082422"/>
            <a:ext cx="11811040" cy="1241490"/>
          </a:xfrm>
          <a:solidFill>
            <a:schemeClr val="bg1"/>
          </a:solidFill>
        </p:spPr>
        <p:txBody>
          <a:bodyPr>
            <a:normAutofit/>
          </a:bodyPr>
          <a:lstStyle/>
          <a:p>
            <a:pPr rtl="1"/>
            <a:r>
              <a:rPr lang="fa-IR" sz="4400" kern="2000" dirty="0" smtClean="0">
                <a:cs typeface="B Yagut" pitchFamily="2" charset="-78"/>
              </a:rPr>
              <a:t>آشنایی با کلیات و اصول بهداشت حرفه‌ای</a:t>
            </a:r>
          </a:p>
        </p:txBody>
      </p:sp>
      <p:sp>
        <p:nvSpPr>
          <p:cNvPr id="3" name="Rectangle 2"/>
          <p:cNvSpPr/>
          <p:nvPr/>
        </p:nvSpPr>
        <p:spPr>
          <a:xfrm>
            <a:off x="2787026" y="2684864"/>
            <a:ext cx="6260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fa-IR" sz="6000" dirty="0" smtClean="0">
                <a:cs typeface="B Yagut" pitchFamily="2" charset="-78"/>
              </a:rPr>
              <a:t>بهداشت حرفه ای</a:t>
            </a:r>
            <a:endParaRPr lang="en-US" sz="6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888" y="3700527"/>
            <a:ext cx="4016665" cy="2756825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80"/>
    </mc:Choice>
    <mc:Fallback xmlns="">
      <p:transition spd="slow" advTm="20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52" y="990345"/>
            <a:ext cx="11991104" cy="5731129"/>
          </a:xfrm>
          <a:noFill/>
          <a:effectLst>
            <a:softEdge rad="0"/>
          </a:effectLst>
        </p:spPr>
        <p:txBody>
          <a:bodyPr rtlCol="0">
            <a:noAutofit/>
          </a:bodyPr>
          <a:lstStyle/>
          <a:p>
            <a:pPr marL="0" indent="0" algn="r" rtl="1" eaLnBrk="1" fontAlgn="auto" hangingPunct="1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2400" b="1" dirty="0">
                <a:cs typeface="B Yagut" pitchFamily="2" charset="-78"/>
              </a:rPr>
              <a:t>پيش بيني خطرها در محیط کار: </a:t>
            </a:r>
          </a:p>
          <a:p>
            <a:pPr marL="914400" lvl="2" indent="0" algn="r" rtl="1">
              <a:lnSpc>
                <a:spcPts val="3800"/>
              </a:lnSpc>
              <a:buFont typeface="Arial" panose="020B0604020202020204" pitchFamily="34" charset="0"/>
              <a:buNone/>
              <a:defRPr/>
            </a:pPr>
            <a:r>
              <a:rPr lang="fa-IR" sz="2400" dirty="0" smtClean="0">
                <a:cs typeface="B Yagut" pitchFamily="2" charset="-78"/>
              </a:rPr>
              <a:t>تحصيل </a:t>
            </a:r>
            <a:r>
              <a:rPr lang="fa-IR" sz="2400" dirty="0">
                <a:cs typeface="B Yagut" pitchFamily="2" charset="-78"/>
              </a:rPr>
              <a:t>اطلاعات اوليه از عوامل زيان آور احتمالي محيط </a:t>
            </a:r>
            <a:r>
              <a:rPr lang="fa-IR" sz="2400" dirty="0" smtClean="0">
                <a:cs typeface="B Yagut" pitchFamily="2" charset="-78"/>
              </a:rPr>
              <a:t>كار، </a:t>
            </a:r>
            <a:r>
              <a:rPr lang="fa-IR" sz="2400" dirty="0">
                <a:cs typeface="B Yagut" pitchFamily="2" charset="-78"/>
              </a:rPr>
              <a:t>باتوجه به نوع </a:t>
            </a:r>
            <a:r>
              <a:rPr lang="fa-IR" sz="2400" dirty="0" smtClean="0">
                <a:cs typeface="B Yagut" pitchFamily="2" charset="-78"/>
              </a:rPr>
              <a:t>شغل</a:t>
            </a:r>
            <a:endParaRPr lang="fa-IR" sz="2400" dirty="0">
              <a:cs typeface="B Yagut" pitchFamily="2" charset="-78"/>
            </a:endParaRPr>
          </a:p>
          <a:p>
            <a:pPr marL="0" indent="0" algn="r" rtl="1" eaLnBrk="1" fontAlgn="auto" hangingPunct="1">
              <a:lnSpc>
                <a:spcPts val="38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2400" b="1" dirty="0">
                <a:cs typeface="B Yagut" pitchFamily="2" charset="-78"/>
              </a:rPr>
              <a:t>تشخیص:</a:t>
            </a:r>
          </a:p>
          <a:p>
            <a:pPr marL="914400" lvl="2" indent="0" algn="r" rtl="1">
              <a:lnSpc>
                <a:spcPts val="3800"/>
              </a:lnSpc>
              <a:buFont typeface="Arial" panose="020B0604020202020204" pitchFamily="34" charset="0"/>
              <a:buNone/>
              <a:defRPr/>
            </a:pPr>
            <a:r>
              <a:rPr lang="fa-IR" sz="2400" dirty="0" smtClean="0">
                <a:cs typeface="B Yagut" pitchFamily="2" charset="-78"/>
              </a:rPr>
              <a:t>نیاز به اطلاعات گسترده ای درباره ی .....</a:t>
            </a:r>
            <a:endParaRPr lang="fa-IR" sz="2400" dirty="0">
              <a:cs typeface="B Yagut" pitchFamily="2" charset="-78"/>
            </a:endParaRPr>
          </a:p>
          <a:p>
            <a:pPr marL="0" indent="0" algn="r" rtl="1">
              <a:lnSpc>
                <a:spcPts val="3800"/>
              </a:lnSpc>
              <a:buNone/>
              <a:defRPr/>
            </a:pPr>
            <a:r>
              <a:rPr lang="fa-IR" sz="2400" b="1" dirty="0">
                <a:cs typeface="B Yagut" pitchFamily="2" charset="-78"/>
              </a:rPr>
              <a:t>ارزيابي: </a:t>
            </a:r>
          </a:p>
          <a:p>
            <a:pPr marL="914400" lvl="2" indent="0" algn="r" rtl="1">
              <a:lnSpc>
                <a:spcPts val="3800"/>
              </a:lnSpc>
              <a:buNone/>
              <a:defRPr/>
            </a:pPr>
            <a:r>
              <a:rPr lang="fa-IR" sz="2400" dirty="0" smtClean="0">
                <a:cs typeface="B Yagut" pitchFamily="2" charset="-78"/>
              </a:rPr>
              <a:t>اندازه گیری و تجزيه </a:t>
            </a:r>
            <a:r>
              <a:rPr lang="fa-IR" sz="2400" dirty="0">
                <a:cs typeface="B Yagut" pitchFamily="2" charset="-78"/>
              </a:rPr>
              <a:t>و تحليل نتايج اندازه </a:t>
            </a:r>
            <a:r>
              <a:rPr lang="fa-IR" sz="2400" dirty="0" smtClean="0">
                <a:cs typeface="B Yagut" pitchFamily="2" charset="-78"/>
              </a:rPr>
              <a:t>گيري</a:t>
            </a:r>
            <a:endParaRPr lang="fa-IR" sz="2400" dirty="0">
              <a:cs typeface="B Yagut" pitchFamily="2" charset="-78"/>
            </a:endParaRPr>
          </a:p>
          <a:p>
            <a:pPr marL="0" indent="0" algn="r" rtl="1">
              <a:lnSpc>
                <a:spcPts val="3800"/>
              </a:lnSpc>
              <a:buNone/>
              <a:defRPr/>
            </a:pPr>
            <a:r>
              <a:rPr lang="fa-IR" sz="2400" b="1" dirty="0">
                <a:cs typeface="B Yagut" pitchFamily="2" charset="-78"/>
              </a:rPr>
              <a:t>كنترل : </a:t>
            </a:r>
          </a:p>
          <a:p>
            <a:pPr marL="914400" lvl="2" indent="0" algn="r" rtl="1">
              <a:lnSpc>
                <a:spcPts val="3800"/>
              </a:lnSpc>
              <a:buNone/>
              <a:defRPr/>
            </a:pPr>
            <a:r>
              <a:rPr lang="fa-IR" sz="2400" dirty="0">
                <a:cs typeface="B Yagut" pitchFamily="2" charset="-78"/>
              </a:rPr>
              <a:t>مجموعه اقدامات مهندسي، محيطي و مديريتي بهداشت </a:t>
            </a:r>
            <a:r>
              <a:rPr lang="fa-IR" sz="2400" dirty="0" smtClean="0">
                <a:cs typeface="B Yagut" pitchFamily="2" charset="-78"/>
              </a:rPr>
              <a:t>حرفه‌اي </a:t>
            </a:r>
            <a:r>
              <a:rPr lang="fa-IR" sz="2400" dirty="0">
                <a:cs typeface="B Yagut" pitchFamily="2" charset="-78"/>
              </a:rPr>
              <a:t>است كه منجر به كاهش يا حذف مواجهه و تماس شاغلين با عامل مي گردد .</a:t>
            </a:r>
          </a:p>
          <a:p>
            <a:pPr marL="457200" lvl="1" indent="0" algn="r" rtl="1">
              <a:lnSpc>
                <a:spcPts val="3800"/>
              </a:lnSpc>
              <a:buFont typeface="Arial" panose="020B0604020202020204" pitchFamily="34" charset="0"/>
              <a:buNone/>
              <a:defRPr/>
            </a:pPr>
            <a:endParaRPr lang="fa-IR" b="1" dirty="0" smtClean="0">
              <a:cs typeface="B Yagut" pitchFamily="2" charset="-78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67968" y="218821"/>
            <a:ext cx="9643872" cy="771525"/>
          </a:xfrm>
        </p:spPr>
        <p:txBody>
          <a:bodyPr>
            <a:noAutofit/>
          </a:bodyPr>
          <a:lstStyle/>
          <a:p>
            <a:pPr algn="ctr" rtl="1" eaLnBrk="1" hangingPunct="1"/>
            <a:r>
              <a:rPr lang="fa-IR" sz="4000" dirty="0" smtClean="0">
                <a:cs typeface="B Yagut" pitchFamily="2" charset="-78"/>
              </a:rPr>
              <a:t>مفاهیم بکار رفته در ت</a:t>
            </a:r>
            <a:r>
              <a:rPr lang="ar-SA" sz="4000" dirty="0" smtClean="0">
                <a:cs typeface="B Yagut" pitchFamily="2" charset="-78"/>
              </a:rPr>
              <a:t>عريف بهداشت ‌حرفه‌اي </a:t>
            </a:r>
            <a:endParaRPr lang="en-US" sz="4000" dirty="0" smtClean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Recording (6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368" y="611187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968" y="2597023"/>
            <a:ext cx="3188122" cy="23880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10"/>
    </mc:Choice>
    <mc:Fallback xmlns="">
      <p:transition spd="slow" advTm="189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3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172393" y="208308"/>
            <a:ext cx="11831053" cy="707136"/>
          </a:xfrm>
        </p:spPr>
        <p:txBody>
          <a:bodyPr>
            <a:normAutofit/>
          </a:bodyPr>
          <a:lstStyle/>
          <a:p>
            <a:pPr algn="ctr" rtl="1">
              <a:defRPr/>
            </a:pPr>
            <a:r>
              <a:rPr lang="ar-SA" sz="4000" dirty="0" smtClean="0">
                <a:cs typeface="B Yagut" pitchFamily="2" charset="-78"/>
              </a:rPr>
              <a:t>هدف </a:t>
            </a:r>
            <a:r>
              <a:rPr lang="fa-IR" sz="4000" dirty="0" smtClean="0">
                <a:cs typeface="B Yagut" pitchFamily="2" charset="-78"/>
              </a:rPr>
              <a:t>کلی </a:t>
            </a:r>
            <a:r>
              <a:rPr lang="ar-SA" sz="4000" dirty="0" smtClean="0">
                <a:cs typeface="B Yagut" pitchFamily="2" charset="-78"/>
              </a:rPr>
              <a:t>بهداشت‌ حرفه‌اي</a:t>
            </a:r>
            <a:r>
              <a:rPr lang="fa-IR" sz="4000" dirty="0" smtClean="0">
                <a:cs typeface="B Yagut" pitchFamily="2" charset="-78"/>
              </a:rPr>
              <a:t> و برنامه های دستیابی آن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583" y="1123595"/>
            <a:ext cx="11472672" cy="5024603"/>
          </a:xfrm>
        </p:spPr>
        <p:txBody>
          <a:bodyPr rtlCol="0">
            <a:noAutofit/>
          </a:bodyPr>
          <a:lstStyle/>
          <a:p>
            <a:pPr algn="ctr" rtl="1" eaLnBrk="1" fontAlgn="auto" hangingPunct="1">
              <a:lnSpc>
                <a:spcPct val="200000"/>
              </a:lnSpc>
              <a:spcAft>
                <a:spcPts val="0"/>
              </a:spcAft>
              <a:buNone/>
              <a:defRPr/>
            </a:pPr>
            <a:r>
              <a:rPr lang="fa-IR" dirty="0" smtClean="0">
                <a:cs typeface="B Yagut" pitchFamily="2" charset="-78"/>
              </a:rPr>
              <a:t>ارتقاء و </a:t>
            </a:r>
            <a:r>
              <a:rPr lang="ar-SA" dirty="0" smtClean="0">
                <a:cs typeface="B Yagut" pitchFamily="2" charset="-78"/>
              </a:rPr>
              <a:t>تأمين</a:t>
            </a:r>
            <a:r>
              <a:rPr lang="fa-IR" dirty="0" smtClean="0">
                <a:cs typeface="B Yagut" pitchFamily="2" charset="-78"/>
              </a:rPr>
              <a:t> عالی ترین درجه ممکن وضع</a:t>
            </a:r>
            <a:r>
              <a:rPr lang="ar-SA" dirty="0" smtClean="0">
                <a:cs typeface="B Yagut" pitchFamily="2" charset="-78"/>
              </a:rPr>
              <a:t> </a:t>
            </a:r>
            <a:r>
              <a:rPr lang="ar-SA" b="1" dirty="0">
                <a:solidFill>
                  <a:srgbClr val="FF0000"/>
                </a:solidFill>
                <a:cs typeface="B Yagut" pitchFamily="2" charset="-78"/>
              </a:rPr>
              <a:t>جسمي، رواني و اجتماعي </a:t>
            </a:r>
            <a:r>
              <a:rPr lang="fa-IR" dirty="0" smtClean="0">
                <a:solidFill>
                  <a:srgbClr val="FF0000"/>
                </a:solidFill>
                <a:cs typeface="B Yagut" pitchFamily="2" charset="-78"/>
              </a:rPr>
              <a:t>کارکنان </a:t>
            </a:r>
            <a:r>
              <a:rPr lang="fa-IR" dirty="0" smtClean="0">
                <a:cs typeface="B Yagut" pitchFamily="2" charset="-78"/>
              </a:rPr>
              <a:t>همه مشاغل</a:t>
            </a:r>
            <a:endParaRPr lang="en-US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200000"/>
              </a:lnSpc>
              <a:buFont typeface="+mj-lt"/>
              <a:buAutoNum type="arabicPeriod"/>
              <a:defRPr/>
            </a:pPr>
            <a:r>
              <a:rPr lang="ar-SA" dirty="0" smtClean="0">
                <a:cs typeface="B Yagut" pitchFamily="2" charset="-78"/>
              </a:rPr>
              <a:t>آموزش موازين بهداشتي و ايمني به كارگران</a:t>
            </a:r>
            <a:endParaRPr lang="en-US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200000"/>
              </a:lnSpc>
              <a:buFont typeface="+mj-lt"/>
              <a:buAutoNum type="arabicPeriod"/>
              <a:defRPr/>
            </a:pPr>
            <a:r>
              <a:rPr lang="ar-SA" dirty="0" smtClean="0">
                <a:cs typeface="B Yagut" pitchFamily="2" charset="-78"/>
              </a:rPr>
              <a:t>سالم‌ </a:t>
            </a:r>
            <a:r>
              <a:rPr lang="ar-SA" dirty="0">
                <a:cs typeface="B Yagut" pitchFamily="2" charset="-78"/>
              </a:rPr>
              <a:t>سازي محيط‌ </a:t>
            </a:r>
            <a:r>
              <a:rPr lang="ar-SA" dirty="0" smtClean="0">
                <a:cs typeface="B Yagut" pitchFamily="2" charset="-78"/>
              </a:rPr>
              <a:t>كار</a:t>
            </a:r>
            <a:endParaRPr lang="en-US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200000"/>
              </a:lnSpc>
              <a:buFont typeface="+mj-lt"/>
              <a:buAutoNum type="arabicPeriod"/>
              <a:defRPr/>
            </a:pPr>
            <a:r>
              <a:rPr lang="ar-SA" dirty="0" smtClean="0">
                <a:cs typeface="B Yagut" pitchFamily="2" charset="-78"/>
              </a:rPr>
              <a:t>بهسازي </a:t>
            </a:r>
            <a:r>
              <a:rPr lang="ar-SA" dirty="0">
                <a:cs typeface="B Yagut" pitchFamily="2" charset="-78"/>
              </a:rPr>
              <a:t>تأسيسات و تسهيلات بهداشتي </a:t>
            </a:r>
            <a:r>
              <a:rPr lang="ar-SA" dirty="0" smtClean="0">
                <a:cs typeface="B Yagut" pitchFamily="2" charset="-78"/>
              </a:rPr>
              <a:t>كارگاه‌ها</a:t>
            </a:r>
            <a:endParaRPr lang="en-US" dirty="0">
              <a:cs typeface="B Yagut" pitchFamily="2" charset="-78"/>
            </a:endParaRPr>
          </a:p>
          <a:p>
            <a:pPr marL="514350" indent="-514350" algn="just" rtl="1">
              <a:lnSpc>
                <a:spcPct val="200000"/>
              </a:lnSpc>
              <a:buFont typeface="+mj-lt"/>
              <a:buAutoNum type="arabicPeriod"/>
              <a:defRPr/>
            </a:pPr>
            <a:r>
              <a:rPr lang="ar-SA" dirty="0" smtClean="0">
                <a:cs typeface="B Yagut" pitchFamily="2" charset="-78"/>
              </a:rPr>
              <a:t>انجام </a:t>
            </a:r>
            <a:r>
              <a:rPr lang="ar-SA" dirty="0">
                <a:cs typeface="B Yagut" pitchFamily="2" charset="-78"/>
              </a:rPr>
              <a:t>مراقبتهاي بهداشتي، </a:t>
            </a:r>
            <a:r>
              <a:rPr lang="ar-SA" dirty="0" smtClean="0">
                <a:cs typeface="B Yagut" pitchFamily="2" charset="-78"/>
              </a:rPr>
              <a:t>درماني</a:t>
            </a:r>
            <a:endParaRPr lang="en-US" dirty="0">
              <a:cs typeface="B Yagut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339" y="6048498"/>
            <a:ext cx="609600" cy="6096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00"/>
    </mc:Choice>
    <mc:Fallback xmlns="">
      <p:transition spd="slow" advTm="49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552" y="1730090"/>
            <a:ext cx="10515600" cy="4351338"/>
          </a:xfrm>
        </p:spPr>
        <p:txBody>
          <a:bodyPr>
            <a:normAutofit/>
          </a:bodyPr>
          <a:lstStyle/>
          <a:p>
            <a:pPr marL="514350" indent="-514350" algn="just" rtl="1">
              <a:lnSpc>
                <a:spcPct val="150000"/>
              </a:lnSpc>
              <a:buFont typeface="+mj-lt"/>
              <a:buAutoNum type="arabicPeriod" startAt="5"/>
              <a:defRPr/>
            </a:pPr>
            <a:r>
              <a:rPr lang="ar-SA" sz="3200" dirty="0" smtClean="0">
                <a:cs typeface="B Yagut" pitchFamily="2" charset="-78"/>
              </a:rPr>
              <a:t>حفاظت و ايمني</a:t>
            </a:r>
            <a:endParaRPr lang="en-US" sz="3200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 startAt="5"/>
              <a:defRPr/>
            </a:pPr>
            <a:r>
              <a:rPr lang="ar-SA" sz="3200" dirty="0" smtClean="0">
                <a:cs typeface="B Yagut" pitchFamily="2" charset="-78"/>
              </a:rPr>
              <a:t>برنامه‌ هاي مربوط به تغذية كارگران</a:t>
            </a:r>
            <a:endParaRPr lang="en-US" sz="3200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 startAt="5"/>
              <a:defRPr/>
            </a:pPr>
            <a:r>
              <a:rPr lang="ar-SA" sz="3200" dirty="0" smtClean="0">
                <a:cs typeface="B Yagut" pitchFamily="2" charset="-78"/>
              </a:rPr>
              <a:t>توجّه به مسايل و مشكلات رواني و عاطفي شاغلين در محيط كار و خانوادة آنها</a:t>
            </a:r>
            <a:endParaRPr lang="en-US" sz="3200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 startAt="5"/>
              <a:defRPr/>
            </a:pPr>
            <a:r>
              <a:rPr lang="ar-SA" sz="3200" dirty="0" smtClean="0">
                <a:cs typeface="B Yagut" pitchFamily="2" charset="-78"/>
              </a:rPr>
              <a:t>اراية خدمات بهداشتي در راستاي برنامه‌هاي بهداشتي كشور </a:t>
            </a:r>
            <a:endParaRPr lang="en-US" sz="3200" dirty="0" smtClean="0">
              <a:cs typeface="B Yagut" pitchFamily="2" charset="-78"/>
            </a:endParaRPr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3774" y="259307"/>
            <a:ext cx="11907912" cy="9290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هدف </a:t>
            </a:r>
            <a:r>
              <a:rPr kumimoji="0" lang="fa-IR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کلی </a:t>
            </a:r>
            <a:r>
              <a:rPr kumimoji="0" lang="ar-SA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بهداشت‌ حرفه‌اي</a:t>
            </a:r>
            <a:r>
              <a:rPr kumimoji="0" lang="fa-IR" sz="400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B Yagut" pitchFamily="2" charset="-78"/>
              </a:rPr>
              <a:t> و برنامه های دستیابی آن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4765" y="6234112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07"/>
    </mc:Choice>
    <mc:Fallback xmlns="">
      <p:transition spd="slow" advTm="245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14AF-AF51-450D-A030-27629EC408C2}" type="slidenum">
              <a:rPr lang="ar-SA"/>
              <a:pPr/>
              <a:t>13</a:t>
            </a:fld>
            <a:endParaRPr lang="en-US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417" y="260351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ar-SA" sz="4000" dirty="0">
                <a:cs typeface="B Yagut" pitchFamily="2" charset="-78"/>
              </a:rPr>
              <a:t>عوامل زيان آور محيط كار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5" y="1174688"/>
            <a:ext cx="11552766" cy="5098799"/>
          </a:xfrm>
        </p:spPr>
        <p:txBody>
          <a:bodyPr>
            <a:normAutofit/>
          </a:bodyPr>
          <a:lstStyle/>
          <a:p>
            <a:pPr algn="r" rtl="1">
              <a:lnSpc>
                <a:spcPct val="21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dirty="0" smtClean="0">
                <a:cs typeface="B Yagut" pitchFamily="2" charset="-78"/>
              </a:rPr>
              <a:t>1-</a:t>
            </a:r>
            <a:r>
              <a:rPr lang="ar-SA" dirty="0" smtClean="0">
                <a:cs typeface="B Yagut" pitchFamily="2" charset="-78"/>
              </a:rPr>
              <a:t>عوامل </a:t>
            </a:r>
            <a:r>
              <a:rPr lang="ar-SA" dirty="0">
                <a:cs typeface="B Yagut" pitchFamily="2" charset="-78"/>
              </a:rPr>
              <a:t>فيزيكي </a:t>
            </a:r>
            <a:r>
              <a:rPr lang="fa-IR" sz="2800" dirty="0" smtClean="0">
                <a:cs typeface="B Yagut" pitchFamily="2" charset="-78"/>
              </a:rPr>
              <a:t> </a:t>
            </a:r>
            <a:r>
              <a:rPr lang="ar-SA" sz="2800" dirty="0" smtClean="0">
                <a:cs typeface="B Yagut" pitchFamily="2" charset="-78"/>
              </a:rPr>
              <a:t> </a:t>
            </a:r>
            <a:endParaRPr lang="ar-SA" sz="2800" dirty="0" smtClean="0">
              <a:latin typeface="Arial Black" pitchFamily="34" charset="0"/>
              <a:cs typeface="B Yagut" pitchFamily="2" charset="-78"/>
            </a:endParaRPr>
          </a:p>
          <a:p>
            <a:pPr algn="r" rtl="1">
              <a:lnSpc>
                <a:spcPct val="210000"/>
              </a:lnSpc>
              <a:buFont typeface="Wingdings" pitchFamily="2" charset="2"/>
              <a:buNone/>
            </a:pPr>
            <a:r>
              <a:rPr lang="fa-IR" dirty="0" smtClean="0">
                <a:cs typeface="B Yagut" pitchFamily="2" charset="-78"/>
              </a:rPr>
              <a:t> 2-</a:t>
            </a:r>
            <a:r>
              <a:rPr lang="ar-SA" dirty="0" smtClean="0">
                <a:cs typeface="B Yagut" pitchFamily="2" charset="-78"/>
              </a:rPr>
              <a:t> عوامل شيميايي</a:t>
            </a:r>
            <a:endParaRPr lang="fa-IR" dirty="0" smtClean="0">
              <a:cs typeface="B Yagut" pitchFamily="2" charset="-78"/>
            </a:endParaRPr>
          </a:p>
          <a:p>
            <a:pPr algn="r" rtl="1">
              <a:lnSpc>
                <a:spcPct val="210000"/>
              </a:lnSpc>
              <a:buFont typeface="Wingdings" pitchFamily="2" charset="2"/>
              <a:buNone/>
            </a:pPr>
            <a:r>
              <a:rPr lang="fa-IR" dirty="0" smtClean="0">
                <a:cs typeface="B Yagut" pitchFamily="2" charset="-78"/>
              </a:rPr>
              <a:t>3-</a:t>
            </a:r>
            <a:r>
              <a:rPr lang="ar-SA" dirty="0" smtClean="0">
                <a:cs typeface="B Yagut" pitchFamily="2" charset="-78"/>
              </a:rPr>
              <a:t> عوامل بيولوژيك</a:t>
            </a:r>
            <a:r>
              <a:rPr lang="fa-IR" dirty="0" smtClean="0">
                <a:cs typeface="B Yagut" pitchFamily="2" charset="-78"/>
              </a:rPr>
              <a:t>  </a:t>
            </a:r>
            <a:r>
              <a:rPr lang="ar-SA" dirty="0" smtClean="0">
                <a:cs typeface="B Yagut" pitchFamily="2" charset="-78"/>
              </a:rPr>
              <a:t> </a:t>
            </a:r>
            <a:endParaRPr lang="fa-IR" dirty="0" smtClean="0">
              <a:cs typeface="B Yagut" pitchFamily="2" charset="-78"/>
            </a:endParaRPr>
          </a:p>
          <a:p>
            <a:pPr algn="r" rtl="1">
              <a:lnSpc>
                <a:spcPct val="210000"/>
              </a:lnSpc>
              <a:buFont typeface="Wingdings" pitchFamily="2" charset="2"/>
              <a:buNone/>
            </a:pPr>
            <a:r>
              <a:rPr lang="fa-IR" dirty="0" smtClean="0">
                <a:cs typeface="B Yagut" pitchFamily="2" charset="-78"/>
              </a:rPr>
              <a:t>4-</a:t>
            </a:r>
            <a:r>
              <a:rPr lang="ar-SA" dirty="0" smtClean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عوامل </a:t>
            </a:r>
            <a:r>
              <a:rPr lang="ar-SA" dirty="0" smtClean="0">
                <a:cs typeface="B Yagut" pitchFamily="2" charset="-78"/>
              </a:rPr>
              <a:t>ارگونوميك</a:t>
            </a:r>
            <a:endParaRPr lang="fa-IR" dirty="0" smtClean="0">
              <a:cs typeface="B Yagut" pitchFamily="2" charset="-78"/>
            </a:endParaRPr>
          </a:p>
          <a:p>
            <a:pPr algn="r" rtl="1">
              <a:lnSpc>
                <a:spcPct val="210000"/>
              </a:lnSpc>
              <a:buFont typeface="Wingdings" pitchFamily="2" charset="2"/>
              <a:buNone/>
            </a:pPr>
            <a:r>
              <a:rPr lang="fa-IR" dirty="0" smtClean="0">
                <a:latin typeface="Arial Black" pitchFamily="34" charset="0"/>
                <a:cs typeface="B Yagut" pitchFamily="2" charset="-78"/>
              </a:rPr>
              <a:t>5- </a:t>
            </a:r>
            <a:r>
              <a:rPr lang="ar-SA" dirty="0" smtClean="0">
                <a:cs typeface="B Yagut" pitchFamily="2" charset="-78"/>
              </a:rPr>
              <a:t>عوامل روان</a:t>
            </a:r>
            <a:endParaRPr lang="fa-IR" dirty="0">
              <a:cs typeface="B Yagut" pitchFamily="2" charset="-78"/>
            </a:endParaRPr>
          </a:p>
        </p:txBody>
      </p:sp>
      <p:pic>
        <p:nvPicPr>
          <p:cNvPr id="2" name="Record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6280" y="6063110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357" y="2177087"/>
            <a:ext cx="5040268" cy="24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00"/>
    </mc:Choice>
    <mc:Fallback xmlns="">
      <p:transition spd="slow" advTm="9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14AF-AF51-450D-A030-27629EC408C2}" type="slidenum">
              <a:rPr lang="ar-SA"/>
              <a:pPr/>
              <a:t>14</a:t>
            </a:fld>
            <a:endParaRPr lang="en-US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417" y="260351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ar-SA" sz="4000" dirty="0">
                <a:cs typeface="B Yagut" pitchFamily="2" charset="-78"/>
              </a:rPr>
              <a:t>عوامل زيان آور محيط كار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5" y="1125538"/>
            <a:ext cx="11552766" cy="5472112"/>
          </a:xfrm>
        </p:spPr>
        <p:txBody>
          <a:bodyPr>
            <a:normAutofit lnSpcReduction="10000"/>
          </a:bodyPr>
          <a:lstStyle/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 </a:t>
            </a:r>
            <a:endParaRPr lang="ar-SA" dirty="0">
              <a:cs typeface="B Yagut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dirty="0" smtClean="0">
                <a:cs typeface="B Yagut" pitchFamily="2" charset="-78"/>
              </a:rPr>
              <a:t>1-</a:t>
            </a:r>
            <a:r>
              <a:rPr lang="ar-SA" dirty="0" smtClean="0">
                <a:cs typeface="B Yagut" pitchFamily="2" charset="-78"/>
              </a:rPr>
              <a:t>عوامل </a:t>
            </a:r>
            <a:r>
              <a:rPr lang="ar-SA" dirty="0">
                <a:cs typeface="B Yagut" pitchFamily="2" charset="-78"/>
              </a:rPr>
              <a:t>فيزيكي </a:t>
            </a:r>
            <a:endParaRPr lang="fa-IR" dirty="0">
              <a:cs typeface="B Yagut" pitchFamily="2" charset="-78"/>
            </a:endParaRPr>
          </a:p>
          <a:p>
            <a:pPr lvl="2" algn="r" rtl="1">
              <a:lnSpc>
                <a:spcPct val="15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سرو صدا</a:t>
            </a:r>
            <a:endParaRPr lang="fa-IR" sz="2800" dirty="0" smtClean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15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ارتعاش</a:t>
            </a:r>
            <a:endParaRPr lang="fa-IR" sz="2800" dirty="0" smtClean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150000"/>
              </a:lnSpc>
              <a:buFont typeface="Wingdings" pitchFamily="2" charset="2"/>
              <a:buNone/>
            </a:pP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روشنایی</a:t>
            </a:r>
            <a:endParaRPr lang="en-US" sz="2800" dirty="0" smtClean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150000"/>
              </a:lnSpc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اشعه‌</a:t>
            </a:r>
            <a:r>
              <a:rPr lang="en-US" sz="2800" dirty="0" smtClean="0">
                <a:latin typeface="Arial Black" pitchFamily="34" charset="0"/>
                <a:cs typeface="B Yagut" pitchFamily="2" charset="-78"/>
              </a:rPr>
              <a:t>)</a:t>
            </a: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 </a:t>
            </a:r>
            <a:r>
              <a:rPr lang="ar-SA" sz="2800" dirty="0">
                <a:latin typeface="Arial Black" pitchFamily="34" charset="0"/>
                <a:cs typeface="B Yagut" pitchFamily="2" charset="-78"/>
              </a:rPr>
              <a:t>يونيزان و غير </a:t>
            </a: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يونيزان</a:t>
            </a:r>
            <a:r>
              <a:rPr lang="en-US" sz="2800" dirty="0" smtClean="0">
                <a:latin typeface="Arial Black" pitchFamily="34" charset="0"/>
                <a:cs typeface="B Yagut" pitchFamily="2" charset="-78"/>
              </a:rPr>
              <a:t>(</a:t>
            </a: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 </a:t>
            </a:r>
            <a:endParaRPr lang="ar-SA" sz="2800" dirty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15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گرما</a:t>
            </a: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 و رطوبت</a:t>
            </a:r>
          </a:p>
          <a:p>
            <a:pPr lvl="2" algn="r" rtl="1">
              <a:lnSpc>
                <a:spcPct val="15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سرما</a:t>
            </a:r>
            <a:endParaRPr lang="fa-IR" sz="2800" dirty="0">
              <a:latin typeface="Arial Black" pitchFamily="34" charset="0"/>
              <a:cs typeface="B Yagut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 smtClean="0">
                <a:cs typeface="B Yagut" pitchFamily="2" charset="-78"/>
              </a:rPr>
              <a:t> </a:t>
            </a:r>
            <a:endParaRPr lang="en-US" sz="2800" dirty="0">
              <a:latin typeface="Arial Black" pitchFamily="34" charset="0"/>
              <a:cs typeface="B Yagut" pitchFamily="2" charset="-78"/>
            </a:endParaRPr>
          </a:p>
        </p:txBody>
      </p:sp>
      <p:pic>
        <p:nvPicPr>
          <p:cNvPr id="2" name="فیزیک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75" y="6049963"/>
            <a:ext cx="609600" cy="609600"/>
          </a:xfrm>
          <a:prstGeom prst="rect">
            <a:avLst/>
          </a:prstGeom>
        </p:spPr>
      </p:pic>
      <p:sp>
        <p:nvSpPr>
          <p:cNvPr id="3" name="AutoShape 2" descr="تصویر صنعت در پسابرجام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06" y="1257567"/>
            <a:ext cx="4243797" cy="2491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465" y="3880835"/>
            <a:ext cx="4213538" cy="23008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600"/>
    </mc:Choice>
    <mc:Fallback xmlns="">
      <p:transition spd="slow" advTm="475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3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14AF-AF51-450D-A030-27629EC408C2}" type="slidenum">
              <a:rPr lang="ar-SA"/>
              <a:pPr/>
              <a:t>15</a:t>
            </a:fld>
            <a:endParaRPr lang="en-US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417" y="260351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ar-SA" sz="4000" dirty="0">
                <a:cs typeface="B Yagut" pitchFamily="2" charset="-78"/>
              </a:rPr>
              <a:t>عوامل زيان آور محيط كار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5" y="1125538"/>
            <a:ext cx="11552766" cy="5472112"/>
          </a:xfrm>
        </p:spPr>
        <p:txBody>
          <a:bodyPr>
            <a:normAutofit/>
          </a:bodyPr>
          <a:lstStyle/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 </a:t>
            </a:r>
            <a:endParaRPr lang="ar-SA" dirty="0">
              <a:cs typeface="B Yagut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b="1" dirty="0" smtClean="0">
                <a:cs typeface="B Yagut" pitchFamily="2" charset="-78"/>
              </a:rPr>
              <a:t>2-</a:t>
            </a:r>
            <a:r>
              <a:rPr lang="ar-SA" b="1" dirty="0" smtClean="0">
                <a:cs typeface="B Yagut" pitchFamily="2" charset="-78"/>
              </a:rPr>
              <a:t> عوامل شيميايي</a:t>
            </a:r>
            <a:endParaRPr lang="fa-IR" b="1" dirty="0" smtClean="0">
              <a:cs typeface="B Yagut" pitchFamily="2" charset="-78"/>
            </a:endParaRPr>
          </a:p>
          <a:p>
            <a:pPr lvl="2" algn="r" rtl="1">
              <a:lnSpc>
                <a:spcPct val="250000"/>
              </a:lnSpc>
              <a:buFont typeface="Wingdings" pitchFamily="2" charset="2"/>
              <a:buNone/>
            </a:pPr>
            <a:r>
              <a:rPr lang="fa-IR" sz="2800" dirty="0" smtClean="0">
                <a:cs typeface="B Yagut" pitchFamily="2" charset="-78"/>
              </a:rPr>
              <a:t> </a:t>
            </a:r>
            <a:r>
              <a:rPr lang="ar-SA" sz="2800" dirty="0" smtClean="0">
                <a:cs typeface="B Yagut" pitchFamily="2" charset="-78"/>
              </a:rPr>
              <a:t> </a:t>
            </a:r>
            <a:r>
              <a:rPr lang="fa-IR" sz="2800" dirty="0">
                <a:latin typeface="Arial Black" pitchFamily="34" charset="0"/>
                <a:cs typeface="B Yagut" pitchFamily="2" charset="-78"/>
              </a:rPr>
              <a:t>گرد و </a:t>
            </a: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غبار</a:t>
            </a:r>
          </a:p>
          <a:p>
            <a:pPr lvl="2" algn="r" rtl="1">
              <a:lnSpc>
                <a:spcPct val="250000"/>
              </a:lnSpc>
              <a:buFont typeface="Wingdings" pitchFamily="2" charset="2"/>
              <a:buNone/>
            </a:pP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دود و دمه</a:t>
            </a:r>
          </a:p>
          <a:p>
            <a:pPr lvl="2" algn="r" rtl="1">
              <a:lnSpc>
                <a:spcPct val="25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گازها</a:t>
            </a: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 و</a:t>
            </a: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 بخارات</a:t>
            </a:r>
            <a:endParaRPr lang="ar-SA" sz="2800" dirty="0">
              <a:latin typeface="Arial Black" pitchFamily="34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None/>
            </a:pPr>
            <a:r>
              <a:rPr lang="fa-IR" b="1" dirty="0">
                <a:cs typeface="B Yagut" pitchFamily="2" charset="-78"/>
              </a:rPr>
              <a:t> </a:t>
            </a:r>
            <a:endParaRPr lang="en-US" sz="2800" dirty="0">
              <a:latin typeface="Arial Black" pitchFamily="34" charset="0"/>
              <a:cs typeface="B Yagut" pitchFamily="2" charset="-78"/>
            </a:endParaRPr>
          </a:p>
        </p:txBody>
      </p:sp>
      <p:pic>
        <p:nvPicPr>
          <p:cNvPr id="2" name="شیمیای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733" y="613504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17840"/>
          <a:stretch/>
        </p:blipFill>
        <p:spPr>
          <a:xfrm>
            <a:off x="1001533" y="1125538"/>
            <a:ext cx="4981087" cy="2313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4797" y="3674452"/>
            <a:ext cx="3454557" cy="244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14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00"/>
    </mc:Choice>
    <mc:Fallback xmlns="">
      <p:transition spd="slow" advTm="72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14AF-AF51-450D-A030-27629EC408C2}" type="slidenum">
              <a:rPr lang="ar-SA"/>
              <a:pPr/>
              <a:t>16</a:t>
            </a:fld>
            <a:endParaRPr lang="en-US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417" y="260351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ar-SA" sz="4000" dirty="0">
                <a:cs typeface="B Yagut" pitchFamily="2" charset="-78"/>
              </a:rPr>
              <a:t>عوامل زيان آور محيط كار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5" y="1125538"/>
            <a:ext cx="11552766" cy="5472112"/>
          </a:xfrm>
        </p:spPr>
        <p:txBody>
          <a:bodyPr>
            <a:normAutofit/>
          </a:bodyPr>
          <a:lstStyle/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 </a:t>
            </a:r>
            <a:endParaRPr lang="ar-SA" dirty="0">
              <a:cs typeface="B Yagut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b="1" dirty="0">
                <a:cs typeface="B Yagut" pitchFamily="2" charset="-78"/>
              </a:rPr>
              <a:t> </a:t>
            </a:r>
            <a:r>
              <a:rPr lang="ar-SA" b="1" dirty="0">
                <a:cs typeface="B Yagut" pitchFamily="2" charset="-78"/>
              </a:rPr>
              <a:t> </a:t>
            </a:r>
            <a:r>
              <a:rPr lang="fa-IR" b="1" dirty="0">
                <a:cs typeface="B Yagut" pitchFamily="2" charset="-78"/>
              </a:rPr>
              <a:t>3</a:t>
            </a:r>
            <a:r>
              <a:rPr lang="fa-IR" b="1" dirty="0" smtClean="0">
                <a:cs typeface="B Yagut" pitchFamily="2" charset="-78"/>
              </a:rPr>
              <a:t>-</a:t>
            </a:r>
            <a:r>
              <a:rPr lang="ar-SA" b="1" dirty="0" smtClean="0">
                <a:cs typeface="B Yagut" pitchFamily="2" charset="-78"/>
              </a:rPr>
              <a:t> </a:t>
            </a:r>
            <a:r>
              <a:rPr lang="ar-SA" b="1" dirty="0">
                <a:cs typeface="B Yagut" pitchFamily="2" charset="-78"/>
              </a:rPr>
              <a:t>عوامل بيولوژيك</a:t>
            </a:r>
            <a:r>
              <a:rPr lang="fa-IR" b="1" dirty="0">
                <a:cs typeface="B Yagut" pitchFamily="2" charset="-78"/>
              </a:rPr>
              <a:t>  </a:t>
            </a:r>
            <a:r>
              <a:rPr lang="ar-SA" b="1" dirty="0">
                <a:cs typeface="B Yagut" pitchFamily="2" charset="-78"/>
              </a:rPr>
              <a:t> </a:t>
            </a:r>
            <a:endParaRPr lang="fa-IR" b="1" dirty="0"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باكتريها</a:t>
            </a:r>
            <a:endParaRPr lang="fa-IR" sz="2800" dirty="0" smtClean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انگل ها</a:t>
            </a:r>
            <a:endParaRPr lang="fa-IR" sz="2800" dirty="0" smtClean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ويروسها</a:t>
            </a:r>
            <a:endParaRPr lang="fa-IR" sz="2800" dirty="0" smtClean="0">
              <a:latin typeface="Arial Black" pitchFamily="34" charset="0"/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ar-SA" sz="2800" dirty="0" smtClean="0">
                <a:latin typeface="Arial Black" pitchFamily="34" charset="0"/>
                <a:cs typeface="B Yagut" pitchFamily="2" charset="-78"/>
              </a:rPr>
              <a:t>قارچها</a:t>
            </a: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 </a:t>
            </a:r>
            <a:endParaRPr lang="ar-SA" sz="2800" dirty="0">
              <a:latin typeface="Arial Black" pitchFamily="34" charset="0"/>
              <a:cs typeface="B Yagut" pitchFamily="2" charset="-78"/>
            </a:endParaRPr>
          </a:p>
        </p:txBody>
      </p:sp>
      <p:pic>
        <p:nvPicPr>
          <p:cNvPr id="2" name="بیولوژی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988" y="6045154"/>
            <a:ext cx="609600" cy="625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6745" y="1527152"/>
            <a:ext cx="4422083" cy="294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600"/>
    </mc:Choice>
    <mc:Fallback xmlns="">
      <p:transition spd="slow" advTm="8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14AF-AF51-450D-A030-27629EC408C2}" type="slidenum">
              <a:rPr lang="ar-SA"/>
              <a:pPr/>
              <a:t>17</a:t>
            </a:fld>
            <a:endParaRPr lang="en-US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417" y="260351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ar-SA" sz="4000" dirty="0">
                <a:cs typeface="B Yagut" pitchFamily="2" charset="-78"/>
              </a:rPr>
              <a:t>عوامل زيان آور محيط كار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5" y="1125538"/>
            <a:ext cx="11552766" cy="5472112"/>
          </a:xfrm>
        </p:spPr>
        <p:txBody>
          <a:bodyPr>
            <a:normAutofit fontScale="85000" lnSpcReduction="20000"/>
          </a:bodyPr>
          <a:lstStyle/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 </a:t>
            </a:r>
            <a:endParaRPr lang="ar-SA" dirty="0">
              <a:cs typeface="B Yagut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 smtClean="0">
                <a:cs typeface="B Yagut" pitchFamily="2" charset="-78"/>
              </a:rPr>
              <a:t>4-</a:t>
            </a:r>
            <a:r>
              <a:rPr lang="ar-SA" dirty="0" smtClean="0">
                <a:cs typeface="B Yagut" pitchFamily="2" charset="-78"/>
              </a:rPr>
              <a:t> </a:t>
            </a:r>
            <a:r>
              <a:rPr lang="ar-SA" b="1" dirty="0">
                <a:cs typeface="B Yagut" pitchFamily="2" charset="-78"/>
              </a:rPr>
              <a:t>عوامل ارگونوميك</a:t>
            </a:r>
            <a:endParaRPr lang="fa-IR" b="1" dirty="0">
              <a:cs typeface="B Yagut" pitchFamily="2" charset="-78"/>
            </a:endParaRP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fa-IR" sz="2800" dirty="0" smtClean="0">
                <a:cs typeface="B Yagut" pitchFamily="2" charset="-78"/>
              </a:rPr>
              <a:t>وضعیت نامناسب بدن</a:t>
            </a: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ar-SA" sz="2800" dirty="0" smtClean="0">
                <a:cs typeface="B Yagut" pitchFamily="2" charset="-78"/>
              </a:rPr>
              <a:t> </a:t>
            </a:r>
            <a:r>
              <a:rPr lang="fa-IR" sz="2800" dirty="0" smtClean="0">
                <a:cs typeface="B Yagut" pitchFamily="2" charset="-78"/>
              </a:rPr>
              <a:t>ایستگاه کار نامناسب</a:t>
            </a: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ابزار کار نامناسب</a:t>
            </a: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حمل نادرست بار</a:t>
            </a: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حرکات تکراری</a:t>
            </a:r>
          </a:p>
          <a:p>
            <a:pPr lvl="2" algn="r" rtl="1">
              <a:lnSpc>
                <a:spcPct val="200000"/>
              </a:lnSpc>
              <a:buFont typeface="Wingdings" pitchFamily="2" charset="2"/>
              <a:buNone/>
            </a:pPr>
            <a:r>
              <a:rPr lang="fa-IR" sz="2800" dirty="0" smtClean="0">
                <a:latin typeface="Arial Black" pitchFamily="34" charset="0"/>
                <a:cs typeface="B Yagut" pitchFamily="2" charset="-78"/>
              </a:rPr>
              <a:t>و ....</a:t>
            </a: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 smtClean="0">
                <a:latin typeface="Arial Black" pitchFamily="34" charset="0"/>
                <a:cs typeface="B Yagut" pitchFamily="2" charset="-78"/>
              </a:rPr>
              <a:t> </a:t>
            </a:r>
            <a:endParaRPr lang="en-US" sz="2800" dirty="0">
              <a:latin typeface="Arial Black" pitchFamily="34" charset="0"/>
              <a:cs typeface="B Yagut" pitchFamily="2" charset="-78"/>
            </a:endParaRPr>
          </a:p>
        </p:txBody>
      </p:sp>
      <p:pic>
        <p:nvPicPr>
          <p:cNvPr id="4" name="ارگونومی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317" y="598805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501" y="1552910"/>
            <a:ext cx="4188520" cy="278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9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00"/>
    </mc:Choice>
    <mc:Fallback xmlns="">
      <p:transition spd="slow" advTm="114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A14AF-AF51-450D-A030-27629EC408C2}" type="slidenum">
              <a:rPr lang="ar-SA"/>
              <a:pPr/>
              <a:t>18</a:t>
            </a:fld>
            <a:endParaRPr lang="en-US"/>
          </a:p>
        </p:txBody>
      </p:sp>
      <p:sp>
        <p:nvSpPr>
          <p:cNvPr id="501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24417" y="260351"/>
            <a:ext cx="10972800" cy="792163"/>
          </a:xfrm>
        </p:spPr>
        <p:txBody>
          <a:bodyPr>
            <a:normAutofit/>
          </a:bodyPr>
          <a:lstStyle/>
          <a:p>
            <a:pPr algn="ctr"/>
            <a:r>
              <a:rPr lang="ar-SA" sz="4000" dirty="0">
                <a:cs typeface="B Yagut" pitchFamily="2" charset="-78"/>
              </a:rPr>
              <a:t>عوامل زيان آور محيط كار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5017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334435" y="1125538"/>
            <a:ext cx="11552766" cy="5472112"/>
          </a:xfrm>
        </p:spPr>
        <p:txBody>
          <a:bodyPr>
            <a:normAutofit/>
          </a:bodyPr>
          <a:lstStyle/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>
                <a:cs typeface="B Yagut" pitchFamily="2" charset="-78"/>
              </a:rPr>
              <a:t> </a:t>
            </a:r>
            <a:r>
              <a:rPr lang="ar-SA" dirty="0">
                <a:cs typeface="B Yagut" pitchFamily="2" charset="-78"/>
              </a:rPr>
              <a:t> </a:t>
            </a:r>
            <a:r>
              <a:rPr lang="fa-IR" dirty="0">
                <a:cs typeface="B Yagut" pitchFamily="2" charset="-78"/>
              </a:rPr>
              <a:t> </a:t>
            </a:r>
            <a:endParaRPr lang="ar-SA" dirty="0">
              <a:cs typeface="B Yagut" pitchFamily="2" charset="-78"/>
            </a:endParaRPr>
          </a:p>
          <a:p>
            <a:pPr algn="r" rtl="1">
              <a:lnSpc>
                <a:spcPct val="80000"/>
              </a:lnSpc>
              <a:buFont typeface="Wingdings" pitchFamily="2" charset="2"/>
              <a:buNone/>
            </a:pPr>
            <a:r>
              <a:rPr lang="fa-IR" dirty="0" smtClean="0">
                <a:latin typeface="Arial Black" pitchFamily="34" charset="0"/>
                <a:cs typeface="B Yagut" pitchFamily="2" charset="-78"/>
              </a:rPr>
              <a:t>5- </a:t>
            </a:r>
            <a:r>
              <a:rPr lang="ar-SA" b="1" dirty="0" smtClean="0">
                <a:cs typeface="B Yagut" pitchFamily="2" charset="-78"/>
              </a:rPr>
              <a:t>عوامل </a:t>
            </a:r>
            <a:r>
              <a:rPr lang="ar-SA" b="1" dirty="0">
                <a:cs typeface="B Yagut" pitchFamily="2" charset="-78"/>
              </a:rPr>
              <a:t>رواني </a:t>
            </a:r>
            <a:endParaRPr lang="fa-IR" b="1" dirty="0">
              <a:cs typeface="B Yagut" pitchFamily="2" charset="-78"/>
            </a:endParaRPr>
          </a:p>
          <a:p>
            <a:pPr lvl="3" algn="r" rtl="1">
              <a:lnSpc>
                <a:spcPct val="300000"/>
              </a:lnSpc>
              <a:buFont typeface="Wingdings" pitchFamily="2" charset="2"/>
              <a:buNone/>
            </a:pPr>
            <a:r>
              <a:rPr lang="ar-SA" sz="2600" dirty="0" smtClean="0">
                <a:latin typeface="Arial Black" pitchFamily="34" charset="0"/>
                <a:cs typeface="B Yagut" pitchFamily="2" charset="-78"/>
              </a:rPr>
              <a:t>استرس </a:t>
            </a:r>
            <a:r>
              <a:rPr lang="ar-SA" sz="2600" dirty="0">
                <a:latin typeface="Arial Black" pitchFamily="34" charset="0"/>
                <a:cs typeface="B Yagut" pitchFamily="2" charset="-78"/>
              </a:rPr>
              <a:t>ناشي از </a:t>
            </a:r>
            <a:r>
              <a:rPr lang="ar-SA" sz="2600" dirty="0" smtClean="0">
                <a:latin typeface="Arial Black" pitchFamily="34" charset="0"/>
                <a:cs typeface="B Yagut" pitchFamily="2" charset="-78"/>
              </a:rPr>
              <a:t>كار</a:t>
            </a:r>
            <a:endParaRPr lang="fa-IR" sz="2600" dirty="0" smtClean="0">
              <a:latin typeface="Arial Black" pitchFamily="34" charset="0"/>
              <a:cs typeface="B Yagut" pitchFamily="2" charset="-78"/>
            </a:endParaRPr>
          </a:p>
          <a:p>
            <a:pPr lvl="3" algn="r" rtl="1">
              <a:lnSpc>
                <a:spcPct val="300000"/>
              </a:lnSpc>
              <a:buFont typeface="Wingdings" pitchFamily="2" charset="2"/>
              <a:buNone/>
            </a:pPr>
            <a:r>
              <a:rPr lang="fa-IR" sz="2600" dirty="0" smtClean="0">
                <a:latin typeface="Arial Black" pitchFamily="34" charset="0"/>
                <a:cs typeface="B Yagut" pitchFamily="2" charset="-78"/>
              </a:rPr>
              <a:t>فرسودگی</a:t>
            </a:r>
            <a:endParaRPr lang="en-US" sz="2600" dirty="0">
              <a:latin typeface="Arial Black" pitchFamily="34" charset="0"/>
              <a:cs typeface="B Yagut" pitchFamily="2" charset="-78"/>
            </a:endParaRPr>
          </a:p>
        </p:txBody>
      </p:sp>
      <p:pic>
        <p:nvPicPr>
          <p:cNvPr id="2" name="روان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2125" y="6111875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3884" y="1645879"/>
            <a:ext cx="2705100" cy="1685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884" y="3581064"/>
            <a:ext cx="2676525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7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00"/>
    </mc:Choice>
    <mc:Fallback xmlns="">
      <p:transition spd="slow" advTm="7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107547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fa-IR" sz="4000" b="1" dirty="0" smtClean="0">
                <a:cs typeface="B Yagut" panose="00000400000000000000" pitchFamily="2" charset="-78"/>
              </a:rPr>
              <a:t>خلاصه و نتیجه گیری</a:t>
            </a:r>
            <a:endParaRPr lang="en-US" sz="4000" b="1" dirty="0">
              <a:cs typeface="B Yagut" panose="00000400000000000000" pitchFamily="2" charset="-78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74879" y="1568047"/>
            <a:ext cx="10515600" cy="5153428"/>
          </a:xfrm>
        </p:spPr>
        <p:txBody>
          <a:bodyPr>
            <a:noAutofit/>
          </a:bodyPr>
          <a:lstStyle/>
          <a:p>
            <a:pPr algn="just" rtl="1">
              <a:lnSpc>
                <a:spcPct val="150000"/>
              </a:lnSpc>
              <a:buNone/>
            </a:pPr>
            <a:r>
              <a:rPr lang="fa-IR" sz="3200" dirty="0" smtClean="0">
                <a:cs typeface="B Yagut" panose="00000400000000000000" pitchFamily="2" charset="-78"/>
              </a:rPr>
              <a:t>در این فصل با اشاره به تاریخچه‌ کار، بهداشت حرفه‌ای و اهداف آن، تلاش شد بهورز با روند پیدایش و توسعه بهداشت حرفه</a:t>
            </a:r>
            <a:r>
              <a:rPr lang="fa-IR" sz="3200" dirty="0" smtClean="0">
                <a:cs typeface="B Zar"/>
              </a:rPr>
              <a:t>‌</a:t>
            </a:r>
            <a:r>
              <a:rPr lang="fa-IR" sz="3200" dirty="0" smtClean="0">
                <a:cs typeface="B Yagut" panose="00000400000000000000" pitchFamily="2" charset="-78"/>
              </a:rPr>
              <a:t>ای آشنایی پیدا کرده و به اهمیت آن در مراقبت‌های بهداشتی اولیه پی ببرد و همچنین عوامل زیان آور به طور مختصر توضیح داده شد. بنابراین لازم است بهورز عوامل زیان آور محیط کار را به خوبی شناخته و بتواند در راستای هدف بهداشت حرفه‌ای اقدامات لازم طبق وظایف تعیین شده برای او در بسته خدمات سطح اول قدم بردارد.</a:t>
            </a:r>
            <a:endParaRPr lang="en-US" sz="32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4" name="خلاصه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879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6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300"/>
    </mc:Choice>
    <mc:Fallback xmlns="">
      <p:transition spd="slow" advTm="85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11425" y="0"/>
            <a:ext cx="6551740" cy="1048512"/>
          </a:xfrm>
        </p:spPr>
        <p:txBody>
          <a:bodyPr>
            <a:normAutofit/>
          </a:bodyPr>
          <a:lstStyle/>
          <a:p>
            <a:pPr algn="ctr" rtl="1"/>
            <a:r>
              <a:rPr lang="fa-IR" b="1" dirty="0" smtClean="0">
                <a:cs typeface="B Yagut" panose="00000400000000000000" pitchFamily="2" charset="-78"/>
              </a:rPr>
              <a:t> مشخصات سند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48941" y="1082231"/>
            <a:ext cx="3510407" cy="542163"/>
          </a:xfrm>
        </p:spPr>
        <p:txBody>
          <a:bodyPr>
            <a:normAutofit/>
          </a:bodyPr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مشخصات مدرس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25250" y="3339111"/>
            <a:ext cx="5157787" cy="2826168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 smtClean="0">
                <a:cs typeface="B Yagut" panose="00000400000000000000" pitchFamily="2" charset="-78"/>
              </a:rPr>
              <a:t>احمدرضا رهسپار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b="1" dirty="0" smtClean="0">
                <a:cs typeface="B Yagut" panose="00000400000000000000" pitchFamily="2" charset="-78"/>
              </a:rPr>
              <a:t>کارشناس ارشد مهندسی بهداشت محیط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مربی مرکز آموزش بهورزی شهرستان </a:t>
            </a:r>
            <a:r>
              <a:rPr lang="fa-IR" sz="2000" b="1" dirty="0" smtClean="0">
                <a:cs typeface="B Yagut" panose="00000400000000000000" pitchFamily="2" charset="-78"/>
              </a:rPr>
              <a:t>داراب</a:t>
            </a: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sz="2000" dirty="0" smtClean="0">
                <a:cs typeface="B Yagut" panose="00000400000000000000" pitchFamily="2" charset="-78"/>
              </a:rPr>
              <a:t>دانشگاه علوم پزشکی و خدمات بهداشتی درمانی </a:t>
            </a:r>
            <a:r>
              <a:rPr lang="fa-IR" sz="2000" b="1" dirty="0" smtClean="0">
                <a:cs typeface="B Yagut" panose="00000400000000000000" pitchFamily="2" charset="-78"/>
              </a:rPr>
              <a:t>شیراز</a:t>
            </a:r>
          </a:p>
          <a:p>
            <a:pPr algn="ctr" rtl="1">
              <a:lnSpc>
                <a:spcPct val="150000"/>
              </a:lnSpc>
            </a:pPr>
            <a:endParaRPr lang="en-US" sz="2000" dirty="0">
              <a:cs typeface="B Yagut" panose="00000400000000000000" pitchFamily="2" charset="-78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93537" y="1353312"/>
            <a:ext cx="5183188" cy="432435"/>
          </a:xfrm>
        </p:spPr>
        <p:txBody>
          <a:bodyPr>
            <a:normAutofit/>
          </a:bodyPr>
          <a:lstStyle/>
          <a:p>
            <a:pPr algn="ctr" rtl="1"/>
            <a:r>
              <a:rPr lang="fa-IR" dirty="0" smtClean="0">
                <a:cs typeface="B Yagut" panose="00000400000000000000" pitchFamily="2" charset="-78"/>
              </a:rPr>
              <a:t>مشخصات بسته آموزشی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883037" y="2393437"/>
            <a:ext cx="5974545" cy="2901828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Yagut" panose="00000400000000000000" pitchFamily="2" charset="-78"/>
              </a:rPr>
              <a:t>حیطه درس: </a:t>
            </a:r>
            <a:r>
              <a:rPr lang="fa-IR" sz="2000" b="1" dirty="0" smtClean="0">
                <a:cs typeface="B Yagut" panose="00000400000000000000" pitchFamily="2" charset="-78"/>
              </a:rPr>
              <a:t>بهداشت حرفه ای</a:t>
            </a:r>
          </a:p>
          <a:p>
            <a:pPr lvl="0" algn="r" rtl="1"/>
            <a:r>
              <a:rPr lang="fa-IR" sz="2000" dirty="0"/>
              <a:t>تاریخ </a:t>
            </a:r>
            <a:r>
              <a:rPr lang="fa-IR" sz="2000" dirty="0" smtClean="0"/>
              <a:t>آخرین </a:t>
            </a:r>
            <a:r>
              <a:rPr lang="fa-IR" sz="2000" dirty="0"/>
              <a:t>بازنگری</a:t>
            </a:r>
            <a:r>
              <a:rPr lang="fa-IR" sz="2000"/>
              <a:t>: </a:t>
            </a:r>
            <a:r>
              <a:rPr lang="fa-IR" sz="2000">
                <a:solidFill>
                  <a:prstClr val="black"/>
                </a:solidFill>
                <a:cs typeface="B Yagut" panose="00000400000000000000" pitchFamily="2" charset="-78"/>
              </a:rPr>
              <a:t>9</a:t>
            </a:r>
            <a:r>
              <a:rPr lang="fa-IR" sz="2000">
                <a:solidFill>
                  <a:prstClr val="black"/>
                </a:solidFill>
              </a:rPr>
              <a:t> </a:t>
            </a:r>
            <a:r>
              <a:rPr lang="fa-IR" sz="2000">
                <a:solidFill>
                  <a:prstClr val="black"/>
                </a:solidFill>
                <a:cs typeface="B Yagut" panose="00000400000000000000" pitchFamily="2" charset="-78"/>
              </a:rPr>
              <a:t>تیر1399</a:t>
            </a:r>
          </a:p>
          <a:p>
            <a:pPr algn="r" rtl="1">
              <a:lnSpc>
                <a:spcPct val="150000"/>
              </a:lnSpc>
            </a:pPr>
            <a:r>
              <a:rPr lang="fa-IR" sz="2000" smtClean="0">
                <a:cs typeface="B Yagut" panose="00000400000000000000" pitchFamily="2" charset="-78"/>
              </a:rPr>
              <a:t>نوبت </a:t>
            </a:r>
            <a:r>
              <a:rPr lang="fa-IR" sz="2000" dirty="0" smtClean="0">
                <a:cs typeface="B Yagut" panose="00000400000000000000" pitchFamily="2" charset="-78"/>
              </a:rPr>
              <a:t>تهیه: 1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cs typeface="B Yagut" panose="00000400000000000000" pitchFamily="2" charset="-78"/>
              </a:rPr>
              <a:t> نام فایل: </a:t>
            </a:r>
            <a:r>
              <a:rPr lang="en-US" sz="2000" dirty="0" smtClean="0">
                <a:cs typeface="B Yagut" panose="00000400000000000000" pitchFamily="2" charset="-78"/>
              </a:rPr>
              <a:t>BH-ashnayi-ba-koliat-osol-v-ahdaf bedasht herfaee-edi2</a:t>
            </a:r>
            <a:endParaRPr lang="fa-IR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hmad\Desktop\rahsepar-ahmadrez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28060" y="1785748"/>
            <a:ext cx="1352171" cy="1134009"/>
          </a:xfrm>
          <a:prstGeom prst="rect">
            <a:avLst/>
          </a:prstGeom>
          <a:noFill/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z="2800" smtClean="0"/>
              <a:pPr/>
              <a:t>2</a:t>
            </a:fld>
            <a:endParaRPr lang="en-US" sz="2800"/>
          </a:p>
        </p:txBody>
      </p:sp>
      <p:pic>
        <p:nvPicPr>
          <p:cNvPr id="3" name="معرف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293" y="61857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7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586" y="1501253"/>
            <a:ext cx="11676342" cy="4339988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300" dirty="0" smtClean="0">
                <a:cs typeface="B Yagut" panose="00000400000000000000" pitchFamily="2" charset="-78"/>
              </a:rPr>
              <a:t>تاریخچه </a:t>
            </a:r>
            <a:r>
              <a:rPr lang="fa-IR" sz="3300" dirty="0">
                <a:cs typeface="B Yagut" panose="00000400000000000000" pitchFamily="2" charset="-78"/>
              </a:rPr>
              <a:t>مختصری از بهداشت شغلی (</a:t>
            </a:r>
            <a:r>
              <a:rPr lang="fa-IR" sz="3300" dirty="0" smtClean="0">
                <a:cs typeface="B Yagut" panose="00000400000000000000" pitchFamily="2" charset="-78"/>
              </a:rPr>
              <a:t>حرفه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ای) </a:t>
            </a:r>
            <a:r>
              <a:rPr lang="fa-IR" sz="3300" dirty="0">
                <a:cs typeface="B Yagut" panose="00000400000000000000" pitchFamily="2" charset="-78"/>
              </a:rPr>
              <a:t>را بیان </a:t>
            </a:r>
            <a:r>
              <a:rPr lang="fa-IR" sz="3300" dirty="0" smtClean="0">
                <a:cs typeface="B Yagut" panose="00000400000000000000" pitchFamily="2" charset="-78"/>
              </a:rPr>
              <a:t>کنید؟</a:t>
            </a:r>
            <a:endParaRPr lang="fa-IR" sz="3300" dirty="0">
              <a:cs typeface="B Yagut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300" dirty="0" smtClean="0">
                <a:cs typeface="B Yagut" panose="00000400000000000000" pitchFamily="2" charset="-78"/>
              </a:rPr>
              <a:t>مفاهیم </a:t>
            </a:r>
            <a:r>
              <a:rPr lang="fa-IR" sz="3300" dirty="0">
                <a:cs typeface="B Yagut" panose="00000400000000000000" pitchFamily="2" charset="-78"/>
              </a:rPr>
              <a:t>کاربردی در بهداشت حرفه ای را نام </a:t>
            </a:r>
            <a:r>
              <a:rPr lang="fa-IR" sz="3300" dirty="0" smtClean="0">
                <a:cs typeface="B Yagut" panose="00000400000000000000" pitchFamily="2" charset="-78"/>
              </a:rPr>
              <a:t>ببرید؟.</a:t>
            </a:r>
            <a:endParaRPr lang="fa-IR" sz="3300" dirty="0">
              <a:cs typeface="B Yagut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300" dirty="0">
                <a:cs typeface="B Yagut" panose="00000400000000000000" pitchFamily="2" charset="-78"/>
              </a:rPr>
              <a:t>اهمیت بهداشت حرفه ای </a:t>
            </a:r>
            <a:r>
              <a:rPr lang="fa-IR" sz="3300" dirty="0" smtClean="0">
                <a:cs typeface="B Yagut" panose="00000400000000000000" pitchFamily="2" charset="-78"/>
              </a:rPr>
              <a:t>رابنویسید؟</a:t>
            </a:r>
            <a:endParaRPr lang="fa-IR" sz="3300" dirty="0">
              <a:cs typeface="B Yagut" panose="00000400000000000000" pitchFamily="2" charset="-78"/>
            </a:endParaRP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300" dirty="0" smtClean="0">
                <a:cs typeface="B Yagut" panose="00000400000000000000" pitchFamily="2" charset="-78"/>
              </a:rPr>
              <a:t>هدف </a:t>
            </a:r>
            <a:r>
              <a:rPr lang="fa-IR" sz="3300" dirty="0">
                <a:cs typeface="B Yagut" panose="00000400000000000000" pitchFamily="2" charset="-78"/>
              </a:rPr>
              <a:t>از </a:t>
            </a:r>
            <a:r>
              <a:rPr lang="fa-IR" sz="3300" dirty="0" smtClean="0">
                <a:cs typeface="B Yagut" panose="00000400000000000000" pitchFamily="2" charset="-78"/>
              </a:rPr>
              <a:t>پیش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بینی، تشخیص، ارزیابی و </a:t>
            </a:r>
            <a:r>
              <a:rPr lang="fa-IR" dirty="0" smtClean="0">
                <a:cs typeface="B Yagut" pitchFamily="2" charset="-78"/>
              </a:rPr>
              <a:t>کنترل</a:t>
            </a:r>
            <a:r>
              <a:rPr lang="fa-IR" sz="3300" dirty="0" smtClean="0">
                <a:cs typeface="B Yagut" panose="00000400000000000000" pitchFamily="2" charset="-78"/>
              </a:rPr>
              <a:t> </a:t>
            </a:r>
            <a:r>
              <a:rPr lang="fa-IR" sz="3300" dirty="0">
                <a:cs typeface="B Yagut" panose="00000400000000000000" pitchFamily="2" charset="-78"/>
              </a:rPr>
              <a:t>و </a:t>
            </a:r>
            <a:r>
              <a:rPr lang="fa-IR" sz="3300" dirty="0" smtClean="0">
                <a:cs typeface="B Yagut" panose="00000400000000000000" pitchFamily="2" charset="-78"/>
              </a:rPr>
              <a:t>در </a:t>
            </a:r>
            <a:r>
              <a:rPr lang="fa-IR" sz="3300" dirty="0">
                <a:cs typeface="B Yagut" panose="00000400000000000000" pitchFamily="2" charset="-78"/>
              </a:rPr>
              <a:t>بهداشت </a:t>
            </a:r>
            <a:r>
              <a:rPr lang="fa-IR" sz="3300" dirty="0" smtClean="0">
                <a:cs typeface="B Yagut" panose="00000400000000000000" pitchFamily="2" charset="-78"/>
              </a:rPr>
              <a:t>حرفه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ای چیست؟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300" dirty="0" smtClean="0">
                <a:cs typeface="B Yagut" panose="00000400000000000000" pitchFamily="2" charset="-78"/>
              </a:rPr>
              <a:t>چه برنامه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هایی جهت دستیابی به هدف کلی بهداشت حرفه</a:t>
            </a:r>
            <a:r>
              <a:rPr lang="fa-IR" sz="3300" dirty="0" smtClean="0">
                <a:cs typeface="B Zar"/>
              </a:rPr>
              <a:t>‌</a:t>
            </a:r>
            <a:r>
              <a:rPr lang="fa-IR" sz="3300" dirty="0" smtClean="0">
                <a:cs typeface="B Yagut" panose="00000400000000000000" pitchFamily="2" charset="-78"/>
              </a:rPr>
              <a:t>ای پیش بینی شده است؟</a:t>
            </a:r>
          </a:p>
          <a:p>
            <a:pPr marL="514350" indent="-514350" algn="r" rtl="1">
              <a:lnSpc>
                <a:spcPct val="150000"/>
              </a:lnSpc>
              <a:buFont typeface="+mj-lt"/>
              <a:buAutoNum type="arabicPeriod"/>
            </a:pPr>
            <a:r>
              <a:rPr lang="fa-IR" sz="3300" dirty="0" smtClean="0">
                <a:cs typeface="B Yagut" panose="00000400000000000000" pitchFamily="2" charset="-78"/>
              </a:rPr>
              <a:t>عوامل زیان آور محیط کار چند دسته هستند با ذکر مثال نام ببرید؟ </a:t>
            </a:r>
            <a:endParaRPr lang="fa-IR" sz="3300" dirty="0">
              <a:cs typeface="B Yagut" panose="00000400000000000000" pitchFamily="2" charset="-78"/>
            </a:endParaRPr>
          </a:p>
          <a:p>
            <a:pPr algn="r" rtl="1">
              <a:lnSpc>
                <a:spcPct val="150000"/>
              </a:lnSpc>
              <a:buNone/>
            </a:pPr>
            <a:endParaRPr lang="en-US" sz="3300" dirty="0">
              <a:cs typeface="B Yagut" panose="00000400000000000000" pitchFamily="2" charset="-78"/>
            </a:endParaRPr>
          </a:p>
        </p:txBody>
      </p:sp>
      <p:sp>
        <p:nvSpPr>
          <p:cNvPr id="4" name="Title 6"/>
          <p:cNvSpPr txBox="1">
            <a:spLocks/>
          </p:cNvSpPr>
          <p:nvPr/>
        </p:nvSpPr>
        <p:spPr>
          <a:xfrm>
            <a:off x="769960" y="215001"/>
            <a:ext cx="10980761" cy="794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پرسش و تمرین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9960" y="6234112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05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348"/>
    </mc:Choice>
    <mc:Fallback xmlns="">
      <p:transition spd="slow" advTm="49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pPr algn="r" rtl="1"/>
            <a:r>
              <a:rPr lang="fa-IR" dirty="0" smtClean="0">
                <a:cs typeface="B Yagut" panose="00000400000000000000" pitchFamily="2" charset="-78"/>
              </a:rPr>
              <a:t>فهرست منابع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761" y="1825624"/>
            <a:ext cx="11281893" cy="3750927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dirty="0">
                <a:cs typeface="B Yagut" pitchFamily="2" charset="-78"/>
              </a:rPr>
              <a:t>مرکز سلامت محیط کار</a:t>
            </a:r>
            <a:r>
              <a:rPr lang="fa-IR" dirty="0" smtClean="0">
                <a:cs typeface="B Yagut" pitchFamily="2" charset="-78"/>
              </a:rPr>
              <a:t>،</a:t>
            </a:r>
            <a:r>
              <a:rPr lang="en-US" dirty="0" smtClean="0">
                <a:cs typeface="B Yagut" pitchFamily="2" charset="-78"/>
              </a:rPr>
              <a:t> </a:t>
            </a:r>
            <a:r>
              <a:rPr lang="fa-IR" dirty="0" smtClean="0">
                <a:cs typeface="B Yagut" pitchFamily="2" charset="-78"/>
              </a:rPr>
              <a:t>بسته </a:t>
            </a:r>
            <a:r>
              <a:rPr lang="fa-IR" dirty="0">
                <a:cs typeface="B Yagut" pitchFamily="2" charset="-78"/>
              </a:rPr>
              <a:t>آموزشی بهداشت حرفه‌ای ویژه بهورزان</a:t>
            </a:r>
            <a:r>
              <a:rPr lang="fa-IR" dirty="0" smtClean="0">
                <a:cs typeface="B Yagut" pitchFamily="2" charset="-78"/>
              </a:rPr>
              <a:t>، وزارت بهداشت و درمان و آموزش پزشکی</a:t>
            </a:r>
            <a:r>
              <a:rPr lang="fa-IR" dirty="0">
                <a:cs typeface="B Yagut" pitchFamily="2" charset="-78"/>
              </a:rPr>
              <a:t>، </a:t>
            </a:r>
            <a:r>
              <a:rPr lang="fa-IR" dirty="0" smtClean="0">
                <a:cs typeface="B Yagut" pitchFamily="2" charset="-78"/>
              </a:rPr>
              <a:t>1394</a:t>
            </a:r>
            <a:endParaRPr lang="en-US" dirty="0" smtClean="0">
              <a:cs typeface="B Yagut" pitchFamily="2" charset="-78"/>
            </a:endParaRP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dirty="0" smtClean="0">
                <a:cs typeface="B Yagut" pitchFamily="2" charset="-78"/>
              </a:rPr>
              <a:t>چوبینه،ع. امیرزاده،ف</a:t>
            </a:r>
            <a:r>
              <a:rPr lang="fa-IR" dirty="0">
                <a:cs typeface="B Yagut" pitchFamily="2" charset="-78"/>
              </a:rPr>
              <a:t>.</a:t>
            </a:r>
            <a:r>
              <a:rPr lang="fa-IR" dirty="0" smtClean="0">
                <a:cs typeface="B Yagut" pitchFamily="2" charset="-78"/>
              </a:rPr>
              <a:t> کلیات بهداشت حرفه ای، دانشگاه علوم پزشکی شیراز، چاپ هفتم،1390   </a:t>
            </a:r>
          </a:p>
          <a:p>
            <a:pPr marL="514350" indent="-514350" algn="just" rtl="1">
              <a:lnSpc>
                <a:spcPct val="150000"/>
              </a:lnSpc>
              <a:buFont typeface="+mj-lt"/>
              <a:buAutoNum type="arabicPeriod"/>
            </a:pPr>
            <a:r>
              <a:rPr lang="fa-IR" dirty="0">
                <a:cs typeface="B Yagut" pitchFamily="2" charset="-78"/>
              </a:rPr>
              <a:t>مرکز سلامت محیط و </a:t>
            </a:r>
            <a:r>
              <a:rPr lang="fa-IR" dirty="0" smtClean="0">
                <a:cs typeface="B Yagut" pitchFamily="2" charset="-78"/>
              </a:rPr>
              <a:t>کار، دستورالعمل </a:t>
            </a:r>
            <a:r>
              <a:rPr lang="fa-IR" dirty="0">
                <a:cs typeface="B Yagut" pitchFamily="2" charset="-78"/>
              </a:rPr>
              <a:t>تامین سلامت کار در کارگاههای </a:t>
            </a:r>
            <a:r>
              <a:rPr lang="fa-IR" dirty="0" smtClean="0">
                <a:cs typeface="B Yagut" pitchFamily="2" charset="-78"/>
              </a:rPr>
              <a:t>کوچک، وزارت </a:t>
            </a:r>
            <a:r>
              <a:rPr lang="fa-IR" dirty="0">
                <a:cs typeface="B Yagut" pitchFamily="2" charset="-78"/>
              </a:rPr>
              <a:t>بهداشت درمان و آموزش </a:t>
            </a:r>
            <a:r>
              <a:rPr lang="fa-IR" dirty="0" smtClean="0">
                <a:cs typeface="B Yagut" pitchFamily="2" charset="-78"/>
              </a:rPr>
              <a:t>پزشکی،</a:t>
            </a:r>
            <a:r>
              <a:rPr lang="fa-IR" dirty="0">
                <a:cs typeface="B Yagut" pitchFamily="2" charset="-78"/>
              </a:rPr>
              <a:t> معاونت </a:t>
            </a:r>
            <a:r>
              <a:rPr lang="fa-IR" dirty="0" smtClean="0">
                <a:cs typeface="B Yagut" pitchFamily="2" charset="-78"/>
              </a:rPr>
              <a:t>سلامت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3400" y="5929312"/>
            <a:ext cx="609600" cy="6096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22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85"/>
    </mc:Choice>
    <mc:Fallback xmlns="">
      <p:transition spd="slow" advTm="20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812800" y="1447801"/>
            <a:ext cx="10363200" cy="1470025"/>
          </a:xfrm>
        </p:spPr>
        <p:txBody>
          <a:bodyPr>
            <a:normAutofit fontScale="90000"/>
          </a:bodyPr>
          <a:lstStyle/>
          <a:p>
            <a:pPr rtl="1"/>
            <a:r>
              <a:rPr lang="fa-IR" b="1" dirty="0" smtClean="0">
                <a:cs typeface="B Yagut" panose="00000400000000000000" pitchFamily="2" charset="-78"/>
              </a:rPr>
              <a:t> لطفاً نظرات و پیشنهادات خود پیرامون این بسته آموزشی را به آدرس زیر ارسال کنید</a:t>
            </a:r>
            <a:endParaRPr lang="en-US" b="1" dirty="0">
              <a:cs typeface="B Yagut" panose="00000400000000000000" pitchFamily="2" charset="-78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71462" y="3200400"/>
            <a:ext cx="10763325" cy="1752600"/>
          </a:xfrm>
        </p:spPr>
        <p:txBody>
          <a:bodyPr>
            <a:normAutofit/>
          </a:bodyPr>
          <a:lstStyle/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دانشگاه علوم پزشکی و خدمات بهداشتی درمانی شیراز</a:t>
            </a:r>
          </a:p>
          <a:p>
            <a:pPr rtl="1"/>
            <a:r>
              <a:rPr lang="fa-IR" dirty="0" smtClean="0"/>
              <a:t>امور بهورزی معاونت بهداشتی</a:t>
            </a:r>
            <a:endParaRPr lang="en-US" dirty="0" smtClean="0">
              <a:solidFill>
                <a:schemeClr val="tx1"/>
              </a:solidFill>
              <a:cs typeface="B Yagut" panose="00000400000000000000" pitchFamily="2" charset="-78"/>
            </a:endParaRPr>
          </a:p>
          <a:p>
            <a:pPr rtl="1"/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پست الکترونیک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  </a:t>
            </a:r>
            <a:r>
              <a:rPr lang="fa-IR" dirty="0" smtClean="0">
                <a:solidFill>
                  <a:schemeClr val="tx1"/>
                </a:solidFill>
                <a:cs typeface="B Yagut" panose="00000400000000000000" pitchFamily="2" charset="-78"/>
              </a:rPr>
              <a:t> </a:t>
            </a:r>
            <a:r>
              <a:rPr lang="en-US" dirty="0" smtClean="0">
                <a:solidFill>
                  <a:schemeClr val="tx1"/>
                </a:solidFill>
                <a:cs typeface="B Yagut" panose="00000400000000000000" pitchFamily="2" charset="-78"/>
              </a:rPr>
              <a:t>Shiraz_behvarz@sums.ac.ir</a:t>
            </a:r>
            <a:endParaRPr lang="en-US" i="1" dirty="0">
              <a:solidFill>
                <a:schemeClr val="tx1"/>
              </a:solidFill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5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326" y="0"/>
            <a:ext cx="10515600" cy="1325563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r"/>
            <a:r>
              <a:rPr lang="fa-IR" sz="4000" dirty="0" smtClean="0">
                <a:cs typeface="B Yagut" panose="00000400000000000000" pitchFamily="2" charset="-78"/>
              </a:rPr>
              <a:t>اهداف آموزشی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206" y="1220094"/>
            <a:ext cx="11291248" cy="5296616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 algn="r" rtl="1">
              <a:lnSpc>
                <a:spcPct val="200000"/>
              </a:lnSpc>
              <a:buNone/>
            </a:pPr>
            <a:r>
              <a:rPr lang="fa-IR" sz="2400" b="1" dirty="0" smtClean="0">
                <a:cs typeface="B Yagut" pitchFamily="2" charset="-78"/>
              </a:rPr>
              <a:t>انتظار می‌رود فراگیر پس از مطالعه این درس بتواند</a:t>
            </a:r>
            <a:r>
              <a:rPr lang="fa-IR" sz="2400" dirty="0" smtClean="0">
                <a:cs typeface="B Yagut" pitchFamily="2" charset="-78"/>
              </a:rPr>
              <a:t>:</a:t>
            </a:r>
            <a:endParaRPr lang="en-US" sz="2400" dirty="0" smtClean="0">
              <a:cs typeface="B Yagut" pitchFamily="2" charset="-78"/>
            </a:endParaRP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تاریخچه کار و تاریخچه بهداشت شغلی را</a:t>
            </a:r>
            <a:r>
              <a:rPr lang="en-US" sz="2400" dirty="0" smtClean="0">
                <a:cs typeface="B Yagut" pitchFamily="2" charset="-78"/>
              </a:rPr>
              <a:t> </a:t>
            </a:r>
            <a:r>
              <a:rPr lang="fa-IR" sz="2400" dirty="0" smtClean="0">
                <a:cs typeface="B Yagut" pitchFamily="2" charset="-78"/>
              </a:rPr>
              <a:t> بیان نماید.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بهداشت حرفه ای را تعریف نموده و مفاهیم بکار رفته در آن را توضیح دهد.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هدف کلی بهداشت حرفه ای را بیان نموده و برنامه های دستیابی به آن هدف را توضیح دهد.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عوامل زیان آور محیط کار را با ذکر مثال نام ببرد.</a:t>
            </a:r>
            <a:endParaRPr lang="en-US" sz="2400" dirty="0" smtClean="0">
              <a:cs typeface="B Yagut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اهداف آموزش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7203" y="6204197"/>
            <a:ext cx="609600" cy="414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0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88" y="0"/>
            <a:ext cx="10515600" cy="940061"/>
          </a:xfrm>
          <a:solidFill>
            <a:schemeClr val="bg1"/>
          </a:solidFill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anose="00000400000000000000" pitchFamily="2" charset="-78"/>
              </a:rPr>
              <a:t>فهرست عناوین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714" y="708241"/>
            <a:ext cx="11300347" cy="6149759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مقدمه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 تاریخچه کار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- تاریخچه بهداشت شغلی (حرفه ای)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B Yagut" pitchFamily="2" charset="-78"/>
              </a:rPr>
              <a:t>تاریخچه </a:t>
            </a:r>
            <a:r>
              <a:rPr lang="ar-SA" sz="2400" dirty="0" smtClean="0">
                <a:cs typeface="B Yagut" pitchFamily="2" charset="-78"/>
              </a:rPr>
              <a:t>بهد</a:t>
            </a:r>
            <a:r>
              <a:rPr lang="ar-SA" sz="2400" b="1" dirty="0" smtClean="0">
                <a:cs typeface="B Yagut" pitchFamily="2" charset="-78"/>
              </a:rPr>
              <a:t>ا</a:t>
            </a:r>
            <a:r>
              <a:rPr lang="ar-SA" sz="2400" dirty="0" smtClean="0">
                <a:cs typeface="B Yagut" pitchFamily="2" charset="-78"/>
              </a:rPr>
              <a:t>شت شغلی </a:t>
            </a:r>
            <a:r>
              <a:rPr lang="fa-IR" sz="2400" dirty="0" smtClean="0">
                <a:cs typeface="B Yagut" pitchFamily="2" charset="-78"/>
              </a:rPr>
              <a:t>در کشور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تعریف بهداشت حرفه ای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مفاهیم بکار رفته در ت</a:t>
            </a:r>
            <a:r>
              <a:rPr lang="ar-SA" sz="2400" dirty="0" smtClean="0">
                <a:cs typeface="B Yagut" pitchFamily="2" charset="-78"/>
              </a:rPr>
              <a:t>عريف بهداشت ‌حرفه‌اي</a:t>
            </a:r>
            <a:endParaRPr lang="fa-IR" sz="2400" dirty="0" smtClean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2400" dirty="0" smtClean="0">
                <a:cs typeface="B Yagut" pitchFamily="2" charset="-78"/>
              </a:rPr>
              <a:t>هدف </a:t>
            </a:r>
            <a:r>
              <a:rPr lang="fa-IR" sz="2400" dirty="0" smtClean="0">
                <a:cs typeface="B Yagut" pitchFamily="2" charset="-78"/>
              </a:rPr>
              <a:t>کلی </a:t>
            </a:r>
            <a:r>
              <a:rPr lang="ar-SA" sz="2400" dirty="0" smtClean="0">
                <a:cs typeface="B Yagut" pitchFamily="2" charset="-78"/>
              </a:rPr>
              <a:t>بهداشت‌ حرفه‌اي</a:t>
            </a:r>
            <a:r>
              <a:rPr lang="fa-IR" sz="2400" dirty="0" smtClean="0">
                <a:cs typeface="B Yagut" pitchFamily="2" charset="-78"/>
              </a:rPr>
              <a:t> و برنامه های دستیابی آن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عوامل زیان آور محیط کار</a:t>
            </a:r>
            <a:endParaRPr lang="en-US" sz="2400" dirty="0">
              <a:cs typeface="B Yagut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Recording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0488" y="59293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00"/>
    </mc:Choice>
    <mc:Fallback xmlns="">
      <p:transition spd="slow" advTm="33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7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321360" y="1061077"/>
            <a:ext cx="11470306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علم </a:t>
            </a:r>
            <a:r>
              <a:rPr lang="fa-IR" sz="2400" dirty="0">
                <a:cs typeface="B Yagut" pitchFamily="2" charset="-78"/>
              </a:rPr>
              <a:t>بهداشت حرفه </a:t>
            </a:r>
            <a:r>
              <a:rPr lang="fa-IR" sz="2400" dirty="0" smtClean="0">
                <a:cs typeface="B Yagut" pitchFamily="2" charset="-78"/>
              </a:rPr>
              <a:t>اي</a:t>
            </a:r>
          </a:p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به </a:t>
            </a:r>
            <a:r>
              <a:rPr lang="fa-IR" sz="2400" dirty="0">
                <a:cs typeface="B Yagut" pitchFamily="2" charset="-78"/>
              </a:rPr>
              <a:t>مسائل و مشكلات </a:t>
            </a:r>
            <a:r>
              <a:rPr lang="fa-IR" sz="2400" dirty="0" smtClean="0">
                <a:cs typeface="B Yagut" pitchFamily="2" charset="-78"/>
              </a:rPr>
              <a:t>سلامت شغلي ميپردازد</a:t>
            </a:r>
          </a:p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en-US" sz="2400" dirty="0" smtClean="0">
                <a:cs typeface="B Yagut" pitchFamily="2" charset="-78"/>
              </a:rPr>
              <a:t> </a:t>
            </a:r>
            <a:r>
              <a:rPr lang="fa-IR" sz="2400" dirty="0" smtClean="0">
                <a:cs typeface="B Yagut" pitchFamily="2" charset="-78"/>
              </a:rPr>
              <a:t>كشورهاي </a:t>
            </a:r>
            <a:r>
              <a:rPr lang="fa-IR" sz="2400" dirty="0">
                <a:cs typeface="B Yagut" pitchFamily="2" charset="-78"/>
              </a:rPr>
              <a:t>توسعه يافته </a:t>
            </a:r>
            <a:endParaRPr lang="en-US" sz="2400" dirty="0" smtClean="0">
              <a:cs typeface="B Yagut" pitchFamily="2" charset="-78"/>
            </a:endParaRPr>
          </a:p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كشورهاي </a:t>
            </a:r>
            <a:r>
              <a:rPr lang="fa-IR" sz="2400" dirty="0">
                <a:cs typeface="B Yagut" pitchFamily="2" charset="-78"/>
              </a:rPr>
              <a:t>در حال توسعه </a:t>
            </a:r>
            <a:endParaRPr lang="en-US" sz="2400" dirty="0" smtClean="0">
              <a:cs typeface="B Yagut" pitchFamily="2" charset="-78"/>
            </a:endParaRPr>
          </a:p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ویژگیهای نظامهای کارامد سلامت در دنیا</a:t>
            </a:r>
          </a:p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شركت </a:t>
            </a:r>
            <a:r>
              <a:rPr lang="fa-IR" sz="2400" dirty="0">
                <a:cs typeface="B Yagut" pitchFamily="2" charset="-78"/>
              </a:rPr>
              <a:t>ها </a:t>
            </a:r>
            <a:r>
              <a:rPr lang="fa-IR" sz="2400" dirty="0" smtClean="0">
                <a:cs typeface="B Yagut" pitchFamily="2" charset="-78"/>
              </a:rPr>
              <a:t>در </a:t>
            </a:r>
            <a:r>
              <a:rPr lang="fa-IR" sz="2400" dirty="0">
                <a:cs typeface="B Yagut" pitchFamily="2" charset="-78"/>
              </a:rPr>
              <a:t>بازار رقابت </a:t>
            </a:r>
            <a:r>
              <a:rPr lang="fa-IR" sz="2400" dirty="0" smtClean="0">
                <a:cs typeface="B Yagut" pitchFamily="2" charset="-78"/>
              </a:rPr>
              <a:t>جهاني</a:t>
            </a:r>
          </a:p>
          <a:p>
            <a:pPr algn="just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400" dirty="0" smtClean="0">
                <a:cs typeface="B Yagut" pitchFamily="2" charset="-78"/>
              </a:rPr>
              <a:t>فعاليت‌هاي بهداشت حرفه اي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120414" y="0"/>
            <a:ext cx="4349817" cy="926591"/>
          </a:xfrm>
        </p:spPr>
        <p:txBody>
          <a:bodyPr>
            <a:normAutofit/>
          </a:bodyPr>
          <a:lstStyle/>
          <a:p>
            <a:pPr algn="ctr" rtl="1"/>
            <a:r>
              <a:rPr lang="fa-IR" sz="4000" dirty="0" smtClean="0">
                <a:cs typeface="B Yagut" pitchFamily="2" charset="-78"/>
              </a:rPr>
              <a:t>مقدمه</a:t>
            </a:r>
            <a:endParaRPr lang="en-US" sz="4000" dirty="0">
              <a:cs typeface="B Yagut" pitchFamily="2" charset="-78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308" y="6051550"/>
            <a:ext cx="609600" cy="60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98"/>
    </mc:Choice>
    <mc:Fallback xmlns="">
      <p:transition spd="slow" advTm="106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mute="1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392" y="0"/>
            <a:ext cx="10515600" cy="1325563"/>
          </a:xfrm>
        </p:spPr>
        <p:txBody>
          <a:bodyPr>
            <a:normAutofit/>
          </a:bodyPr>
          <a:lstStyle/>
          <a:p>
            <a:pPr algn="ctr" rtl="1"/>
            <a:r>
              <a:rPr lang="ar-SA" sz="40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تاریخچه کار</a:t>
            </a:r>
            <a:r>
              <a:rPr lang="fa-IR" sz="40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 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6669" y="1447640"/>
            <a:ext cx="11509248" cy="5094828"/>
          </a:xfrm>
        </p:spPr>
        <p:txBody>
          <a:bodyPr>
            <a:no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عصر ابزار دستی</a:t>
            </a:r>
            <a:r>
              <a:rPr lang="fa-IR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 (از ابزار سنگی تا پیدایش آهن)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 دوره بردگی</a:t>
            </a:r>
            <a:endParaRPr lang="fa-IR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 کار زراع</a:t>
            </a:r>
            <a:r>
              <a:rPr lang="fa-IR" sz="3200" dirty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ت</a:t>
            </a: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ی</a:t>
            </a:r>
            <a:endParaRPr lang="fa-IR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 کار زنان</a:t>
            </a:r>
            <a:endParaRPr lang="fa-IR" sz="3200" dirty="0" smtClean="0">
              <a:latin typeface="Times New Roman" panose="02020603050405020304" pitchFamily="18" charset="0"/>
              <a:ea typeface="Times New Roman" panose="02020603050405020304" pitchFamily="18" charset="0"/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ar-SA" sz="32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B Yagut" pitchFamily="2" charset="-78"/>
              </a:rPr>
              <a:t> عصر ماشین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424133" y="6299420"/>
            <a:ext cx="2743200" cy="365125"/>
          </a:xfrm>
        </p:spPr>
        <p:txBody>
          <a:bodyPr/>
          <a:lstStyle/>
          <a:p>
            <a:fld id="{F9536437-D7DE-4436-AE04-4F4735741BFC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Recording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7310" y="6054945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9476" y="1447639"/>
            <a:ext cx="2874980" cy="20167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9476" y="3884454"/>
            <a:ext cx="2875419" cy="1923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0"/>
    </mc:Choice>
    <mc:Fallback xmlns="">
      <p:transition spd="slow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547" y="1334032"/>
            <a:ext cx="11477767" cy="423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250000"/>
              </a:lnSpc>
              <a:buFont typeface="Wingdings" pitchFamily="2" charset="2"/>
              <a:buChar char="Ø"/>
            </a:pPr>
            <a:r>
              <a:rPr lang="fa-IR" sz="2800" dirty="0" smtClean="0">
                <a:cs typeface="B Yagut" pitchFamily="2" charset="-78"/>
              </a:rPr>
              <a:t> تا قرن شانزدهم  </a:t>
            </a:r>
          </a:p>
          <a:p>
            <a:pPr algn="r" rtl="1">
              <a:lnSpc>
                <a:spcPct val="250000"/>
              </a:lnSpc>
              <a:buFont typeface="Wingdings" pitchFamily="2" charset="2"/>
              <a:buChar char="Ø"/>
            </a:pPr>
            <a:r>
              <a:rPr lang="ar-SA" sz="2800" dirty="0" smtClean="0">
                <a:cs typeface="B Yagut" pitchFamily="2" charset="-78"/>
              </a:rPr>
              <a:t>قرن شانزدهم </a:t>
            </a:r>
            <a:r>
              <a:rPr lang="fa-IR" sz="2800" dirty="0" smtClean="0">
                <a:cs typeface="B Yagut" pitchFamily="2" charset="-78"/>
              </a:rPr>
              <a:t>شروع تغییر نگرش در زمینه بهداشت حرفه ای</a:t>
            </a:r>
          </a:p>
          <a:p>
            <a:pPr algn="just" rtl="1">
              <a:lnSpc>
                <a:spcPct val="250000"/>
              </a:lnSpc>
              <a:buFont typeface="Wingdings" pitchFamily="2" charset="2"/>
              <a:buChar char="Ø"/>
              <a:defRPr/>
            </a:pPr>
            <a:r>
              <a:rPr lang="fa-IR" sz="2800" dirty="0" smtClean="0">
                <a:cs typeface="B Yagut" pitchFamily="2" charset="-78"/>
              </a:rPr>
              <a:t>قرن هفدهم و تحول اصلی و معرفی پ</a:t>
            </a:r>
            <a:r>
              <a:rPr lang="ar-SA" sz="2800" dirty="0" smtClean="0">
                <a:cs typeface="B Yagut" pitchFamily="2" charset="-78"/>
              </a:rPr>
              <a:t>در طب کار</a:t>
            </a:r>
            <a:r>
              <a:rPr lang="fa-IR" sz="2800" dirty="0" smtClean="0">
                <a:cs typeface="B Yagut" pitchFamily="2" charset="-78"/>
              </a:rPr>
              <a:t> </a:t>
            </a:r>
          </a:p>
          <a:p>
            <a:pPr algn="just" rtl="1">
              <a:lnSpc>
                <a:spcPct val="250000"/>
              </a:lnSpc>
              <a:buFont typeface="Wingdings" pitchFamily="2" charset="2"/>
              <a:buChar char="Ø"/>
              <a:defRPr/>
            </a:pPr>
            <a:r>
              <a:rPr lang="fa-IR" sz="2800" dirty="0" smtClean="0">
                <a:cs typeface="B Yagut" pitchFamily="2" charset="-78"/>
              </a:rPr>
              <a:t>سال </a:t>
            </a:r>
            <a:r>
              <a:rPr lang="ar-SA" sz="2800" dirty="0" smtClean="0">
                <a:cs typeface="B Yagut" pitchFamily="2" charset="-78"/>
              </a:rPr>
              <a:t>1832 وضع قانون کار در انگلستان</a:t>
            </a:r>
            <a:r>
              <a:rPr lang="fa-IR" sz="2800" dirty="0" smtClean="0">
                <a:cs typeface="B Yagut" pitchFamily="2" charset="-78"/>
              </a:rPr>
              <a:t>  </a:t>
            </a:r>
            <a:endParaRPr lang="en-US" sz="2800" dirty="0" smtClean="0">
              <a:cs typeface="B Yagut" pitchFamily="2" charset="-7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912167" y="193225"/>
            <a:ext cx="10515600" cy="794083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تاریخچه </a:t>
            </a:r>
            <a:r>
              <a:rPr kumimoji="0" lang="ar-SA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B Yagut" panose="00000400000000000000" pitchFamily="2" charset="-78"/>
              </a:rPr>
              <a:t>بهداشت شغلی ( حرفه‌ای )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B Yagut" panose="00000400000000000000" pitchFamily="2" charset="-7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026" name="Picture 2" descr="گئورگیوس اگریکولا - ویکی‌پدیا، دانشنامهٔ آزاد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29" y="1334032"/>
            <a:ext cx="1385343" cy="195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تاریخچه شغل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7367" y="63563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00"/>
    </mc:Choice>
    <mc:Fallback xmlns="">
      <p:transition spd="slow" advTm="10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64" y="1556983"/>
            <a:ext cx="11765280" cy="4488787"/>
          </a:xfrm>
        </p:spPr>
        <p:txBody>
          <a:bodyPr rtlCol="0">
            <a:normAutofit fontScale="92500"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در سال 1325 هجری شمسی در کشور وزارت كار و امور اجتماعي تشكيل و قانون موقت كار تدوين گرديد.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در سال 1327 اجراي وظايف مربوطه به بهداشت و ايمني به عهده اداره كل بازرسي كار قرار گرفت.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dirty="0" smtClean="0">
                <a:cs typeface="B Yagut" pitchFamily="2" charset="-78"/>
              </a:rPr>
              <a:t> طبق آخرين تغييرات ايجاد شده در سال 1369 ، وزارت بهداشت، درمان و آموزش پزشكي عهده دار بهداشت و درمان كارگران و وزارت كار و امور اجتماعي مسئول ايمني كارگران قرار داده شده اند.</a:t>
            </a:r>
            <a:endParaRPr lang="en-US" dirty="0" smtClean="0">
              <a:cs typeface="B Yagut" pitchFamily="2" charset="-78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60400" y="1"/>
            <a:ext cx="10515600" cy="1028700"/>
          </a:xfrm>
        </p:spPr>
        <p:txBody>
          <a:bodyPr>
            <a:normAutofit/>
          </a:bodyPr>
          <a:lstStyle/>
          <a:p>
            <a:pPr algn="ctr"/>
            <a:r>
              <a:rPr lang="ar-SA" sz="4000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B Yagut" panose="00000400000000000000" pitchFamily="2" charset="-78"/>
              </a:rPr>
              <a:t>تاریخچه </a:t>
            </a:r>
            <a:r>
              <a:rPr lang="ar-SA" sz="4000" dirty="0" smtClean="0">
                <a:cs typeface="B Yagut" panose="00000400000000000000" pitchFamily="2" charset="-78"/>
              </a:rPr>
              <a:t>بهداشت شغلی </a:t>
            </a:r>
            <a:r>
              <a:rPr lang="fa-IR" sz="4000" dirty="0" smtClean="0">
                <a:cs typeface="B Yagut" panose="00000400000000000000" pitchFamily="2" charset="-78"/>
              </a:rPr>
              <a:t>در کشور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تاریخچه کشو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8688" y="63119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720"/>
    </mc:Choice>
    <mc:Fallback xmlns="">
      <p:transition spd="slow" advTm="53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2414016" y="218821"/>
            <a:ext cx="7653846" cy="771525"/>
          </a:xfrm>
        </p:spPr>
        <p:txBody>
          <a:bodyPr>
            <a:normAutofit/>
          </a:bodyPr>
          <a:lstStyle/>
          <a:p>
            <a:pPr algn="ctr" rtl="1" eaLnBrk="1" hangingPunct="1"/>
            <a:r>
              <a:rPr lang="fa-IR" sz="4000" dirty="0" smtClean="0">
                <a:cs typeface="B Yagut" pitchFamily="2" charset="-78"/>
              </a:rPr>
              <a:t>ت</a:t>
            </a:r>
            <a:r>
              <a:rPr lang="ar-SA" sz="4000" dirty="0" smtClean="0">
                <a:cs typeface="B Yagut" pitchFamily="2" charset="-78"/>
              </a:rPr>
              <a:t>عريف بهداشت ‌حرفه‌اي </a:t>
            </a:r>
            <a:endParaRPr lang="en-US" sz="4000" dirty="0" smtClean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18" y="3052094"/>
            <a:ext cx="11034584" cy="2835359"/>
          </a:xfrm>
          <a:noFill/>
          <a:effectLst>
            <a:softEdge rad="0"/>
          </a:effectLst>
        </p:spPr>
        <p:txBody>
          <a:bodyPr rtlCol="0">
            <a:normAutofit/>
          </a:bodyPr>
          <a:lstStyle/>
          <a:p>
            <a:pPr marL="0" indent="0" algn="r" rtl="1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3200" dirty="0">
                <a:cs typeface="B Yagut" pitchFamily="2" charset="-78"/>
              </a:rPr>
              <a:t>بهداشت حرفه اي </a:t>
            </a:r>
            <a:r>
              <a:rPr lang="fa-IR" sz="3200" dirty="0" smtClean="0">
                <a:cs typeface="B Yagut" pitchFamily="2" charset="-78"/>
              </a:rPr>
              <a:t>عبارت است از</a:t>
            </a:r>
          </a:p>
          <a:p>
            <a:pPr marL="0" indent="0" algn="ctr" rtl="1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3200" dirty="0" smtClean="0">
                <a:solidFill>
                  <a:srgbClr val="FF0000"/>
                </a:solidFill>
                <a:cs typeface="B Yagut" pitchFamily="2" charset="-78"/>
              </a:rPr>
              <a:t>پيش </a:t>
            </a:r>
            <a:r>
              <a:rPr lang="fa-IR" sz="3200" dirty="0">
                <a:solidFill>
                  <a:srgbClr val="FF0000"/>
                </a:solidFill>
                <a:cs typeface="B Yagut" pitchFamily="2" charset="-78"/>
              </a:rPr>
              <a:t>بيني ، </a:t>
            </a:r>
            <a:r>
              <a:rPr lang="fa-IR" sz="3200" dirty="0" smtClean="0">
                <a:solidFill>
                  <a:srgbClr val="FF0000"/>
                </a:solidFill>
                <a:cs typeface="B Yagut" pitchFamily="2" charset="-78"/>
              </a:rPr>
              <a:t>تشخیص </a:t>
            </a:r>
            <a:r>
              <a:rPr lang="fa-IR" sz="3200" dirty="0">
                <a:solidFill>
                  <a:srgbClr val="FF0000"/>
                </a:solidFill>
                <a:cs typeface="B Yagut" pitchFamily="2" charset="-78"/>
              </a:rPr>
              <a:t>، ارزيابي </a:t>
            </a:r>
            <a:r>
              <a:rPr lang="fa-IR" sz="3200" dirty="0" smtClean="0">
                <a:solidFill>
                  <a:srgbClr val="FF0000"/>
                </a:solidFill>
                <a:cs typeface="B Yagut" pitchFamily="2" charset="-78"/>
              </a:rPr>
              <a:t>و  </a:t>
            </a:r>
            <a:r>
              <a:rPr lang="fa-IR" sz="3200" dirty="0">
                <a:solidFill>
                  <a:srgbClr val="FF0000"/>
                </a:solidFill>
                <a:cs typeface="B Yagut" pitchFamily="2" charset="-78"/>
              </a:rPr>
              <a:t>كنترل </a:t>
            </a:r>
            <a:r>
              <a:rPr lang="fa-IR" sz="3200" dirty="0" smtClean="0">
                <a:solidFill>
                  <a:srgbClr val="FF0000"/>
                </a:solidFill>
                <a:cs typeface="B Yagut" pitchFamily="2" charset="-78"/>
              </a:rPr>
              <a:t> </a:t>
            </a:r>
          </a:p>
          <a:p>
            <a:pPr marL="0" indent="0" algn="ctr" rtl="1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fa-IR" sz="3200" dirty="0" smtClean="0">
                <a:cs typeface="B Yagut" pitchFamily="2" charset="-78"/>
              </a:rPr>
              <a:t>خطرهای بهداشتی در محیط کار</a:t>
            </a:r>
            <a:endParaRPr lang="fa-IR" sz="3200" dirty="0">
              <a:cs typeface="B Yagut" pitchFamily="2" charset="-78"/>
            </a:endParaRPr>
          </a:p>
          <a:p>
            <a:pPr marL="0" indent="0" algn="r" rtl="1" eaLnBrk="1" fontAlgn="auto" hangingPunct="1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200" dirty="0">
              <a:cs typeface="B Yagut" pitchFamily="2" charset="-7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36437-D7DE-4436-AE04-4F4735741BFC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07618" y="1372725"/>
            <a:ext cx="114036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1"/>
            <a:r>
              <a:rPr lang="en-US" sz="2800" dirty="0">
                <a:solidFill>
                  <a:srgbClr val="FF0000"/>
                </a:solidFill>
                <a:cs typeface="B Yagut" panose="00000400000000000000" pitchFamily="2" charset="-78"/>
              </a:rPr>
              <a:t>بهداشت حرفه اي </a:t>
            </a:r>
            <a:r>
              <a:rPr lang="en-US" sz="2800" dirty="0">
                <a:cs typeface="B Yagut" panose="00000400000000000000" pitchFamily="2" charset="-78"/>
              </a:rPr>
              <a:t>علم و هنر پيشگيري از بيماري هاي ناشي از كار و ارتقاء سطح سلامتي افراد شاغل از طريق كنترل عوامل زيان آور محيط كار </a:t>
            </a:r>
            <a:r>
              <a:rPr lang="en-US" sz="2800" dirty="0" smtClean="0">
                <a:cs typeface="B Yagut" panose="00000400000000000000" pitchFamily="2" charset="-78"/>
              </a:rPr>
              <a:t>مي‌باشد</a:t>
            </a:r>
            <a:r>
              <a:rPr lang="en-US" sz="2800" dirty="0">
                <a:cs typeface="B Yagut" panose="00000400000000000000" pitchFamily="2" charset="-78"/>
              </a:rPr>
              <a:t>.</a:t>
            </a:r>
          </a:p>
        </p:txBody>
      </p:sp>
      <p:pic>
        <p:nvPicPr>
          <p:cNvPr id="11" name="Recording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2972" y="588745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50"/>
    </mc:Choice>
    <mc:Fallback xmlns="">
      <p:transition spd="slow" advTm="87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9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شیراز</_x062f__x0627__x0646__x0634__x06af__x0627__x0647_>
    <_x0646__x0648__x0639__x0020__x062d__x06cc__x0637__x0647_ xmlns="12fdc5dc-769e-4543-b10d-fbea3dac4417">بهداشت حرفه‌اي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5NN7CDR5NKU2-831-767</_dlc_DocId>
    <_dlc_DocIdUrl xmlns="1047730d-92e1-4018-9084-d932fd3a7f58">
      <Url>http://www.health.gov.ir/hnd/_layouts/DocIdRedir.aspx?ID=5NN7CDR5NKU2-831-767</Url>
      <Description>5NN7CDR5NKU2-831-767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5707780-73E5-4412-8C0D-0B28F7B970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0F5B8A-F64A-45D4-85C3-521923684C8C}">
  <ds:schemaRefs>
    <ds:schemaRef ds:uri="http://purl.org/dc/elements/1.1/"/>
    <ds:schemaRef ds:uri="http://schemas.microsoft.com/office/2006/metadata/properties"/>
    <ds:schemaRef ds:uri="1047730d-92e1-4018-9084-d932fd3a7f58"/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12fdc5dc-769e-4543-b10d-fbea3dac4417"/>
  </ds:schemaRefs>
</ds:datastoreItem>
</file>

<file path=customXml/itemProps3.xml><?xml version="1.0" encoding="utf-8"?>
<ds:datastoreItem xmlns:ds="http://schemas.openxmlformats.org/officeDocument/2006/customXml" ds:itemID="{595E43BE-CC36-4FCC-9FCA-D80055A74B5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A9387019-254C-4F1F-A4EA-A8C4F5AE6D4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1490</TotalTime>
  <Words>1002</Words>
  <Application>Microsoft Office PowerPoint</Application>
  <PresentationFormat>Widescreen</PresentationFormat>
  <Paragraphs>182</Paragraphs>
  <Slides>22</Slides>
  <Notes>22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B Zar</vt:lpstr>
      <vt:lpstr>Times New Roman</vt:lpstr>
      <vt:lpstr>Calibri Light</vt:lpstr>
      <vt:lpstr>Arial Black</vt:lpstr>
      <vt:lpstr>B Yagut</vt:lpstr>
      <vt:lpstr>Cambria</vt:lpstr>
      <vt:lpstr>Wingdings</vt:lpstr>
      <vt:lpstr>Arial</vt:lpstr>
      <vt:lpstr>Calibri</vt:lpstr>
      <vt:lpstr>Office Theme</vt:lpstr>
      <vt:lpstr>آشنایی با کلیات و اصول بهداشت حرفه‌ای</vt:lpstr>
      <vt:lpstr> مشخصات سند</vt:lpstr>
      <vt:lpstr>اهداف آموزشی</vt:lpstr>
      <vt:lpstr>فهرست عناوین</vt:lpstr>
      <vt:lpstr>مقدمه</vt:lpstr>
      <vt:lpstr>تاریخچه کار </vt:lpstr>
      <vt:lpstr>PowerPoint Presentation</vt:lpstr>
      <vt:lpstr>تاریخچه بهداشت شغلی در کشور</vt:lpstr>
      <vt:lpstr>تعريف بهداشت ‌حرفه‌اي </vt:lpstr>
      <vt:lpstr>مفاهیم بکار رفته در تعريف بهداشت ‌حرفه‌اي </vt:lpstr>
      <vt:lpstr>هدف کلی بهداشت‌ حرفه‌اي و برنامه های دستیابی آن</vt:lpstr>
      <vt:lpstr>PowerPoint Presentation</vt:lpstr>
      <vt:lpstr>عوامل زيان آور محيط كار</vt:lpstr>
      <vt:lpstr>عوامل زيان آور محيط كار</vt:lpstr>
      <vt:lpstr>عوامل زيان آور محيط كار</vt:lpstr>
      <vt:lpstr>عوامل زيان آور محيط كار</vt:lpstr>
      <vt:lpstr>عوامل زيان آور محيط كار</vt:lpstr>
      <vt:lpstr>عوامل زيان آور محيط كار</vt:lpstr>
      <vt:lpstr>خلاصه و نتیجه گیری</vt:lpstr>
      <vt:lpstr>PowerPoint Presentation</vt:lpstr>
      <vt:lpstr>فهرست منابع</vt:lpstr>
      <vt:lpstr> لطفاً نظرات و پیشنهادات خود پیرامون این بسته آموزشی را به آدرس زیر ارسال کنید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کلیات،اصول و اهداف بهداشت حرفه ای</dc:title>
  <dc:creator>لیلا قوامی</dc:creator>
  <cp:lastModifiedBy>Sima Jalali</cp:lastModifiedBy>
  <cp:revision>238</cp:revision>
  <dcterms:created xsi:type="dcterms:W3CDTF">2020-04-18T04:50:23Z</dcterms:created>
  <dcterms:modified xsi:type="dcterms:W3CDTF">2020-12-07T06:02:51Z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b456e1e9-b95e-48a0-a339-0a0488f5474e</vt:lpwstr>
  </property>
</Properties>
</file>